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76" r:id="rId3"/>
    <p:sldId id="269" r:id="rId4"/>
    <p:sldId id="263" r:id="rId5"/>
    <p:sldId id="284" r:id="rId6"/>
    <p:sldId id="279" r:id="rId7"/>
    <p:sldId id="280" r:id="rId8"/>
    <p:sldId id="262" r:id="rId9"/>
    <p:sldId id="281" r:id="rId10"/>
    <p:sldId id="282" r:id="rId11"/>
    <p:sldId id="283" r:id="rId12"/>
    <p:sldId id="286" r:id="rId13"/>
    <p:sldId id="292" r:id="rId14"/>
    <p:sldId id="291" r:id="rId15"/>
    <p:sldId id="290" r:id="rId16"/>
    <p:sldId id="285" r:id="rId17"/>
    <p:sldId id="294" r:id="rId18"/>
    <p:sldId id="278" r:id="rId19"/>
    <p:sldId id="293" r:id="rId2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FFF790"/>
    <a:srgbClr val="558515"/>
    <a:srgbClr val="93D76E"/>
    <a:srgbClr val="71A8F9"/>
    <a:srgbClr val="ED947A"/>
    <a:srgbClr val="8CC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1425"/>
            <a:ext cx="7772400" cy="76517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543800" cy="1447800"/>
          </a:xfrm>
        </p:spPr>
        <p:txBody>
          <a:bodyPr>
            <a:normAutofit/>
          </a:bodyPr>
          <a:lstStyle>
            <a:lvl1pPr marL="177800" indent="-177800" algn="l">
              <a:buFont typeface="Wingdings" charset="2"/>
              <a:buChar char="§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332CB296-291F-574B-AB84-FC553CDDAD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6096000" y="1066800"/>
            <a:ext cx="2362200" cy="457200"/>
          </a:xfrm>
        </p:spPr>
        <p:txBody>
          <a:bodyPr>
            <a:normAutofit/>
          </a:bodyPr>
          <a:lstStyle>
            <a:lvl1pPr algn="r">
              <a:buNone/>
              <a:defRPr sz="2000" b="1">
                <a:solidFill>
                  <a:srgbClr val="7F7F7F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 smtClean="0"/>
              <a:t>Click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6096000" y="1600200"/>
            <a:ext cx="2362200" cy="457200"/>
          </a:xfrm>
        </p:spPr>
        <p:txBody>
          <a:bodyPr>
            <a:normAutofit/>
          </a:bodyPr>
          <a:lstStyle>
            <a:lvl1pPr algn="r">
              <a:buNone/>
              <a:defRPr sz="2000" b="0">
                <a:solidFill>
                  <a:srgbClr val="7F7F7F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 smtClean="0"/>
              <a:t>Click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790C-E578-1C45-8B5A-371FEF90678A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24E-41F7-D743-9C84-5AE22CBCF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059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790C-E578-1C45-8B5A-371FEF90678A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824E-41F7-D743-9C84-5AE22CBCF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790C-E578-1C45-8B5A-371FEF90678A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3824E-41F7-D743-9C84-5AE22CBCF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alibri (Headings)"/>
          <a:ea typeface="+mj-ea"/>
          <a:cs typeface="Calibri (Headings)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0" y="0"/>
          <a:ext cx="9143988" cy="685799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  <a:gridCol w="326571"/>
              </a:tblGrid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302321" y="951232"/>
            <a:ext cx="7214400" cy="612000"/>
          </a:xfrm>
          <a:prstGeom prst="roundRect">
            <a:avLst>
              <a:gd name="adj" fmla="val 21100"/>
            </a:avLst>
          </a:prstGeom>
          <a:solidFill>
            <a:srgbClr val="ED947A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Learning Objectives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35696" y="58837"/>
            <a:ext cx="5562600" cy="76517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noProof="0" dirty="0" smtClean="0">
                <a:latin typeface="Calibri (Headings)"/>
                <a:ea typeface="+mj-ea"/>
                <a:cs typeface="Calibri (Headings)"/>
              </a:rPr>
              <a:t>Calculator Gurus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(Headings)"/>
              <a:ea typeface="+mj-ea"/>
              <a:cs typeface="Calibri (Headings)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9" name="TextBox 8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3"/>
          <p:cNvSpPr txBox="1">
            <a:spLocks/>
          </p:cNvSpPr>
          <p:nvPr/>
        </p:nvSpPr>
        <p:spPr>
          <a:xfrm>
            <a:off x="6771704" y="6496372"/>
            <a:ext cx="2362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GCSE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Shape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302027" y="1638079"/>
            <a:ext cx="7214400" cy="1537568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Identify the location and use of different function buttons on your scientific calculator (</a:t>
            </a:r>
            <a:r>
              <a:rPr lang="en-US" sz="2000" b="1" dirty="0" smtClean="0">
                <a:solidFill>
                  <a:schemeClr val="tx1"/>
                </a:solidFill>
              </a:rPr>
              <a:t>G-A*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Use your calculator to perform calculations efficiently (</a:t>
            </a:r>
            <a:r>
              <a:rPr lang="en-US" sz="2000" b="1" dirty="0" smtClean="0">
                <a:solidFill>
                  <a:schemeClr val="tx1"/>
                </a:solidFill>
              </a:rPr>
              <a:t>G-A*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-2457401" y="3429000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306240" y="3429000"/>
            <a:ext cx="7213500" cy="6084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Starter: Memory Test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307188" y="4130083"/>
            <a:ext cx="7213500" cy="2207001"/>
          </a:xfrm>
          <a:prstGeom prst="roundRect">
            <a:avLst>
              <a:gd name="adj" fmla="val 8093"/>
            </a:avLst>
          </a:prstGeom>
          <a:solidFill>
            <a:schemeClr val="bg1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In your table group, work together to </a:t>
            </a:r>
            <a:r>
              <a:rPr lang="en-US" sz="2200" dirty="0" err="1" smtClean="0">
                <a:solidFill>
                  <a:prstClr val="black"/>
                </a:solidFill>
              </a:rPr>
              <a:t>memorise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	all the buttons on your graphical calculators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In 5 minutes time you will be asked to label 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	all the buttons on a blank pictures of a calculator 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633" r="25809"/>
          <a:stretch>
            <a:fillRect/>
          </a:stretch>
        </p:blipFill>
        <p:spPr bwMode="auto">
          <a:xfrm>
            <a:off x="7278294" y="4204228"/>
            <a:ext cx="119688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35496" y="-27384"/>
            <a:ext cx="1905000" cy="1905000"/>
            <a:chOff x="354688" y="610732"/>
            <a:chExt cx="1905000" cy="1905000"/>
          </a:xfrm>
        </p:grpSpPr>
        <p:pic>
          <p:nvPicPr>
            <p:cNvPr id="1028" name="Picture 4" descr="http://bigsellinganswers.com/newsletter/wp-content/uploads/2010/07/guru1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688" y="610732"/>
              <a:ext cx="1905000" cy="1905000"/>
            </a:xfrm>
            <a:prstGeom prst="rect">
              <a:avLst/>
            </a:prstGeom>
            <a:noFill/>
          </p:spPr>
        </p:pic>
        <p:pic>
          <p:nvPicPr>
            <p:cNvPr id="1030" name="Picture 6" descr="http://t3.gstatic.com/images?q=tbn:ANd9GcQwhSczf2Ep8-LXG1PjRWeJyUrn89vYXcDK5i6Cgsm9gD3mTAFHC88tspO9P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5035">
              <a:off x="678566" y="1178206"/>
              <a:ext cx="451404" cy="5068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5536" y="700244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Cubed Numbers  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3</a:t>
            </a:r>
            <a:endParaRPr lang="en-US" sz="2400" b="1" baseline="30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1435224"/>
            <a:ext cx="3898776" cy="4289116"/>
          </a:xfrm>
          <a:prstGeom prst="roundRect">
            <a:avLst>
              <a:gd name="adj" fmla="val 4298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 cube of a number is the number multiplied by itself twice  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Your calculator has a button for doing this quickly: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Find the cube of 17 by typing..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r>
              <a:rPr lang="en-US" sz="2000" b="1" dirty="0" smtClean="0">
                <a:solidFill>
                  <a:srgbClr val="0033CC"/>
                </a:solidFill>
              </a:rPr>
              <a:t>Q)</a:t>
            </a:r>
            <a:r>
              <a:rPr lang="en-US" sz="2000" dirty="0" smtClean="0">
                <a:solidFill>
                  <a:schemeClr val="tx1"/>
                </a:solidFill>
              </a:rPr>
              <a:t> What is 2.5</a:t>
            </a:r>
            <a:r>
              <a:rPr lang="en-US" sz="2000" baseline="30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716016" y="69269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Cubed Roots  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3</a:t>
            </a:r>
            <a:r>
              <a:rPr lang="en-GB" sz="2400" b="1" dirty="0" smtClean="0">
                <a:solidFill>
                  <a:schemeClr val="bg1"/>
                </a:solidFill>
              </a:rPr>
              <a:t>√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16016" y="1419026"/>
            <a:ext cx="3898776" cy="4314230"/>
          </a:xfrm>
          <a:prstGeom prst="roundRect">
            <a:avLst>
              <a:gd name="adj" fmla="val 3982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Your calculator also has a </a:t>
            </a:r>
            <a:r>
              <a:rPr lang="en-US" sz="2000" i="1" dirty="0" smtClean="0">
                <a:solidFill>
                  <a:schemeClr val="tx1"/>
                </a:solidFill>
              </a:rPr>
              <a:t>shift </a:t>
            </a:r>
            <a:r>
              <a:rPr lang="en-US" sz="2000" dirty="0" smtClean="0">
                <a:solidFill>
                  <a:schemeClr val="tx1"/>
                </a:solidFill>
              </a:rPr>
              <a:t>function for finding the square root of a number: 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Find </a:t>
            </a:r>
            <a:r>
              <a:rPr lang="en-US" sz="2000" smtClean="0">
                <a:solidFill>
                  <a:schemeClr val="tx1"/>
                </a:solidFill>
              </a:rPr>
              <a:t>the cubed root </a:t>
            </a:r>
            <a:r>
              <a:rPr lang="en-US" sz="2000" dirty="0" smtClean="0">
                <a:solidFill>
                  <a:schemeClr val="tx1"/>
                </a:solidFill>
              </a:rPr>
              <a:t>of 3 by typing..</a:t>
            </a:r>
          </a:p>
          <a:p>
            <a:pPr marL="176213" indent="-176213">
              <a:buClr>
                <a:srgbClr val="009900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 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</a:pPr>
            <a:r>
              <a:rPr lang="en-US" sz="2000" b="1" dirty="0" smtClean="0">
                <a:solidFill>
                  <a:srgbClr val="00990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</a:t>
            </a:r>
            <a:r>
              <a:rPr lang="en-US" sz="2000" baseline="30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√56?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670088" y="33659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090536" y="33659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7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537824" y="3356992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92152" y="4149080"/>
            <a:ext cx="2543744" cy="1139112"/>
            <a:chOff x="1236168" y="3370008"/>
            <a:chExt cx="2543744" cy="1139112"/>
          </a:xfrm>
        </p:grpSpPr>
        <p:sp>
          <p:nvSpPr>
            <p:cNvPr id="47" name="Rectangle 46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4913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17</a:t>
              </a:r>
              <a:r>
                <a:rPr lang="en-GB" sz="2000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3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2627784" y="2474856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117092" y="5589240"/>
            <a:ext cx="95085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7383952" y="31590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675472" y="3155716"/>
            <a:ext cx="629192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√■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436096" y="3946072"/>
            <a:ext cx="2543744" cy="1139112"/>
            <a:chOff x="1236168" y="3370008"/>
            <a:chExt cx="2543744" cy="1139112"/>
          </a:xfrm>
        </p:grpSpPr>
        <p:sp>
          <p:nvSpPr>
            <p:cNvPr id="59" name="Rectangle 58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1.44224957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b="1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3</a:t>
              </a:r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√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3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5803645" y="4125919"/>
            <a:ext cx="14952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968266" y="3198690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6056404" y="3159008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91496" y="2206605"/>
            <a:ext cx="776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baseline="30000" dirty="0" smtClean="0">
                <a:latin typeface="Franklin Gothic Medium" pitchFamily="34" charset="0"/>
              </a:rPr>
              <a:t>3</a:t>
            </a:r>
            <a:r>
              <a:rPr lang="en-GB" b="1" dirty="0" smtClean="0">
                <a:latin typeface="Franklin Gothic Medium" pitchFamily="34" charset="0"/>
              </a:rPr>
              <a:t>√■</a:t>
            </a:r>
          </a:p>
          <a:p>
            <a:endParaRPr lang="en-GB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236296" y="2276872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524328" y="5589240"/>
            <a:ext cx="95085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6016" y="1067902"/>
            <a:ext cx="3898776" cy="5385434"/>
          </a:xfrm>
          <a:prstGeom prst="roundRect">
            <a:avLst>
              <a:gd name="adj" fmla="val 398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There is a </a:t>
            </a:r>
            <a:r>
              <a:rPr lang="en-US" sz="2000" i="1" dirty="0" smtClean="0">
                <a:solidFill>
                  <a:schemeClr val="tx1"/>
                </a:solidFill>
              </a:rPr>
              <a:t>shift</a:t>
            </a:r>
            <a:r>
              <a:rPr lang="en-US" sz="2000" dirty="0" smtClean="0">
                <a:solidFill>
                  <a:schemeClr val="tx1"/>
                </a:solidFill>
              </a:rPr>
              <a:t> function to find any root of a number: 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Find the 5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root of 30 by typing..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 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</a:pPr>
            <a:r>
              <a:rPr lang="en-US" sz="2000" b="1" dirty="0" smtClean="0">
                <a:solidFill>
                  <a:srgbClr val="FF000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</a:t>
            </a:r>
            <a:r>
              <a:rPr lang="en-US" sz="2000" baseline="30000" dirty="0" smtClean="0">
                <a:solidFill>
                  <a:schemeClr val="tx1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√56?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383431" y="4668560"/>
            <a:ext cx="2543744" cy="1139112"/>
            <a:chOff x="1236168" y="3370008"/>
            <a:chExt cx="2543744" cy="1139112"/>
          </a:xfrm>
        </p:grpSpPr>
        <p:sp>
          <p:nvSpPr>
            <p:cNvPr id="38" name="Rectangle 37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1.974350486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b="1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5</a:t>
              </a:r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√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30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95536" y="33265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B3A2C7"/>
          </a:solidFill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Different Powers</a:t>
            </a:r>
            <a:endParaRPr lang="en-US" sz="2400" b="1" baseline="300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067902"/>
            <a:ext cx="3898776" cy="5385434"/>
          </a:xfrm>
          <a:prstGeom prst="roundRect">
            <a:avLst>
              <a:gd name="adj" fmla="val 3604"/>
            </a:avLst>
          </a:prstGeom>
          <a:noFill/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 can use your calculator to find any power of a number, using this button: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Find 12 to the power of 5 by typing..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7030A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2.5</a:t>
            </a:r>
            <a:r>
              <a:rPr lang="en-US" sz="2000" baseline="30000" dirty="0" smtClean="0">
                <a:solidFill>
                  <a:schemeClr val="tx1"/>
                </a:solidFill>
              </a:rPr>
              <a:t>11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marL="176213" indent="-176213">
              <a:buClr>
                <a:schemeClr val="accent4"/>
              </a:buClr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7030A0"/>
                </a:solidFill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</a:rPr>
              <a:t>What is 14</a:t>
            </a:r>
            <a:r>
              <a:rPr lang="en-US" sz="2000" baseline="30000" dirty="0" smtClean="0">
                <a:solidFill>
                  <a:schemeClr val="tx1"/>
                </a:solidFill>
              </a:rPr>
              <a:t>1/2</a:t>
            </a:r>
            <a:r>
              <a:rPr lang="en-US" sz="2000" dirty="0" smtClean="0">
                <a:solidFill>
                  <a:schemeClr val="tx1"/>
                </a:solidFill>
              </a:rPr>
              <a:t> ?</a:t>
            </a:r>
            <a:endParaRPr lang="en-US" sz="2000" baseline="30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341572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ED947A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Different Roots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670088" y="314988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090536" y="314988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1164160" y="4162096"/>
            <a:ext cx="2543744" cy="1139112"/>
            <a:chOff x="1236168" y="3370008"/>
            <a:chExt cx="2543744" cy="1139112"/>
          </a:xfrm>
        </p:grpSpPr>
        <p:sp>
          <p:nvSpPr>
            <p:cNvPr id="46" name="Rectangle 45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248832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12</a:t>
              </a:r>
              <a:r>
                <a:rPr lang="en-GB" sz="2000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5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2627784" y="1844824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■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117092" y="5733256"/>
            <a:ext cx="95085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56781" y="4832356"/>
            <a:ext cx="30700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2541028" y="3159008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■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075072" y="316512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076056" y="2302087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7308304" y="1510681"/>
            <a:ext cx="776848" cy="646331"/>
            <a:chOff x="5925404" y="2134597"/>
            <a:chExt cx="776848" cy="646331"/>
          </a:xfrm>
        </p:grpSpPr>
        <p:sp>
          <p:nvSpPr>
            <p:cNvPr id="32" name="TextBox 31"/>
            <p:cNvSpPr txBox="1"/>
            <p:nvPr/>
          </p:nvSpPr>
          <p:spPr>
            <a:xfrm>
              <a:off x="5925404" y="2134597"/>
              <a:ext cx="776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baseline="30000" dirty="0" smtClean="0">
                  <a:latin typeface="Franklin Gothic Medium" pitchFamily="34" charset="0"/>
                </a:rPr>
                <a:t>■</a:t>
              </a:r>
              <a:r>
                <a:rPr lang="en-GB" b="1" dirty="0" smtClean="0">
                  <a:latin typeface="Franklin Gothic Medium" pitchFamily="34" charset="0"/>
                </a:rPr>
                <a:t>√□</a:t>
              </a:r>
            </a:p>
            <a:p>
              <a:endParaRPr lang="en-GB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H="1">
              <a:off x="6233062" y="2202661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le 50"/>
          <p:cNvSpPr/>
          <p:nvPr/>
        </p:nvSpPr>
        <p:spPr>
          <a:xfrm>
            <a:off x="5679884" y="2316835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■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469740" y="2141772"/>
            <a:ext cx="1494748" cy="711164"/>
            <a:chOff x="1236168" y="3370008"/>
            <a:chExt cx="1494748" cy="711164"/>
          </a:xfrm>
        </p:grpSpPr>
        <p:sp>
          <p:nvSpPr>
            <p:cNvPr id="64" name="Rectangle 63"/>
            <p:cNvSpPr/>
            <p:nvPr/>
          </p:nvSpPr>
          <p:spPr>
            <a:xfrm>
              <a:off x="1267574" y="3499466"/>
              <a:ext cx="735602" cy="581706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b="1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□</a:t>
              </a:r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√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□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67" name="Lightning Bolt 66"/>
          <p:cNvSpPr/>
          <p:nvPr/>
        </p:nvSpPr>
        <p:spPr>
          <a:xfrm rot="721989">
            <a:off x="7964883" y="2186427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141428" y="2285788"/>
            <a:ext cx="1481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to get this:</a:t>
            </a:r>
            <a:endParaRPr lang="en-GB" sz="2000" dirty="0"/>
          </a:p>
        </p:txBody>
      </p:sp>
      <p:sp>
        <p:nvSpPr>
          <p:cNvPr id="84" name="Lightning Bolt 83"/>
          <p:cNvSpPr/>
          <p:nvPr/>
        </p:nvSpPr>
        <p:spPr>
          <a:xfrm rot="6484464">
            <a:off x="7511179" y="2174076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4948416" y="2776828"/>
            <a:ext cx="32952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then type in          to get:          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72" name="Rounded Rectangle 71"/>
          <p:cNvSpPr/>
          <p:nvPr/>
        </p:nvSpPr>
        <p:spPr>
          <a:xfrm>
            <a:off x="6343687" y="2825840"/>
            <a:ext cx="446009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955392" y="3311856"/>
            <a:ext cx="517438" cy="459812"/>
            <a:chOff x="6530964" y="3918308"/>
            <a:chExt cx="690092" cy="510420"/>
          </a:xfrm>
        </p:grpSpPr>
        <p:sp>
          <p:nvSpPr>
            <p:cNvPr id="74" name="Oval 73"/>
            <p:cNvSpPr/>
            <p:nvPr/>
          </p:nvSpPr>
          <p:spPr>
            <a:xfrm>
              <a:off x="6530964" y="3918308"/>
              <a:ext cx="690092" cy="51042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6799399" y="3952396"/>
              <a:ext cx="144036" cy="799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Isosceles Triangle 77"/>
            <p:cNvSpPr/>
            <p:nvPr/>
          </p:nvSpPr>
          <p:spPr>
            <a:xfrm rot="10800000">
              <a:off x="6806151" y="4311948"/>
              <a:ext cx="144036" cy="799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Isosceles Triangle 79"/>
            <p:cNvSpPr/>
            <p:nvPr/>
          </p:nvSpPr>
          <p:spPr>
            <a:xfrm rot="5400000">
              <a:off x="7073284" y="4125660"/>
              <a:ext cx="119887" cy="960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Isosceles Triangle 80"/>
            <p:cNvSpPr/>
            <p:nvPr/>
          </p:nvSpPr>
          <p:spPr>
            <a:xfrm rot="16200000">
              <a:off x="6567565" y="4125351"/>
              <a:ext cx="119887" cy="960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569095" y="4063595"/>
              <a:ext cx="650278" cy="20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REPLAY</a:t>
              </a:r>
              <a:endParaRPr lang="en-GB" sz="6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599008" y="2730853"/>
            <a:ext cx="1494748" cy="711164"/>
            <a:chOff x="1236168" y="3370008"/>
            <a:chExt cx="1494748" cy="711164"/>
          </a:xfrm>
        </p:grpSpPr>
        <p:sp>
          <p:nvSpPr>
            <p:cNvPr id="86" name="Rectangle 85"/>
            <p:cNvSpPr/>
            <p:nvPr/>
          </p:nvSpPr>
          <p:spPr>
            <a:xfrm>
              <a:off x="1267574" y="3499466"/>
              <a:ext cx="735602" cy="581706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b="1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5</a:t>
              </a:r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√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□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88" name="Lightning Bolt 87"/>
          <p:cNvSpPr/>
          <p:nvPr/>
        </p:nvSpPr>
        <p:spPr>
          <a:xfrm rot="721989">
            <a:off x="8094151" y="2775508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Lightning Bolt 88"/>
          <p:cNvSpPr/>
          <p:nvPr/>
        </p:nvSpPr>
        <p:spPr>
          <a:xfrm rot="6484464">
            <a:off x="7640447" y="2763157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4932040" y="3325838"/>
            <a:ext cx="352327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dirty="0" smtClean="0">
                <a:solidFill>
                  <a:prstClr val="black"/>
                </a:solidFill>
              </a:rPr>
              <a:t>and use              to get to the 2</a:t>
            </a:r>
            <a:r>
              <a:rPr lang="en-GB" sz="2000" baseline="30000" dirty="0" smtClean="0">
                <a:solidFill>
                  <a:prstClr val="black"/>
                </a:solidFill>
              </a:rPr>
              <a:t>nd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</a:p>
          <a:p>
            <a:pPr lvl="0"/>
            <a:endParaRPr lang="en-GB" sz="500" dirty="0" smtClean="0">
              <a:solidFill>
                <a:prstClr val="black"/>
              </a:solidFill>
            </a:endParaRPr>
          </a:p>
          <a:p>
            <a:pPr lvl="0"/>
            <a:endParaRPr lang="en-GB" sz="500" dirty="0" smtClean="0">
              <a:solidFill>
                <a:prstClr val="black"/>
              </a:solidFill>
            </a:endParaRPr>
          </a:p>
          <a:p>
            <a:pPr lvl="0"/>
            <a:r>
              <a:rPr lang="en-GB" sz="2000" dirty="0" smtClean="0">
                <a:solidFill>
                  <a:prstClr val="black"/>
                </a:solidFill>
              </a:rPr>
              <a:t>empty box and type in 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423119" y="3803556"/>
            <a:ext cx="446009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927175" y="3815996"/>
            <a:ext cx="446009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0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789696" y="6174220"/>
            <a:ext cx="166230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41028" y="6165304"/>
            <a:ext cx="154166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31353" y="2330840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7956376" y="2917801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5-Point Star 103"/>
          <p:cNvSpPr/>
          <p:nvPr/>
        </p:nvSpPr>
        <p:spPr>
          <a:xfrm>
            <a:off x="425032" y="5821744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07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8" name="TextBox 107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33265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Basic Fractions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067901"/>
            <a:ext cx="3898776" cy="5483673"/>
          </a:xfrm>
          <a:prstGeom prst="roundRect">
            <a:avLst>
              <a:gd name="adj" fmla="val 3604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Your calculator has button for entering fractions: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enter the fraction     type..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r>
              <a:rPr lang="en-US" sz="2000" b="1" dirty="0" smtClean="0">
                <a:solidFill>
                  <a:srgbClr val="0033CC"/>
                </a:solidFill>
              </a:rPr>
              <a:t>Q)</a:t>
            </a:r>
            <a:r>
              <a:rPr lang="en-US" sz="2000" dirty="0" smtClean="0">
                <a:solidFill>
                  <a:schemeClr val="tx1"/>
                </a:solidFill>
              </a:rPr>
              <a:t> What is    as a decimal?</a:t>
            </a:r>
          </a:p>
          <a:p>
            <a:pPr marL="176213" indent="-176213">
              <a:buClr>
                <a:srgbClr val="0000FF"/>
              </a:buClr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  What is   x   as a fraction?</a:t>
            </a:r>
          </a:p>
          <a:p>
            <a:pPr marL="176213" indent="-176213">
              <a:buClr>
                <a:srgbClr val="0000FF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341572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Mixed Number Fractions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230047" y="5877272"/>
            <a:ext cx="90478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361136" y="250764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8" name="TextBox 107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727556" y="1533328"/>
            <a:ext cx="381584" cy="342000"/>
            <a:chOff x="2727556" y="1533328"/>
            <a:chExt cx="381584" cy="342000"/>
          </a:xfrm>
        </p:grpSpPr>
        <p:sp>
          <p:nvSpPr>
            <p:cNvPr id="54" name="Rounded Rectangle 53"/>
            <p:cNvSpPr/>
            <p:nvPr/>
          </p:nvSpPr>
          <p:spPr>
            <a:xfrm>
              <a:off x="2727556" y="1533328"/>
              <a:ext cx="381584" cy="342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46340" y="1562478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8721" y="1739828"/>
              <a:ext cx="144000" cy="1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2810047" y="1704113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899592" y="2510936"/>
            <a:ext cx="381584" cy="342000"/>
            <a:chOff x="899592" y="2510936"/>
            <a:chExt cx="381584" cy="342000"/>
          </a:xfrm>
        </p:grpSpPr>
        <p:sp>
          <p:nvSpPr>
            <p:cNvPr id="65" name="Rounded Rectangle 64"/>
            <p:cNvSpPr/>
            <p:nvPr/>
          </p:nvSpPr>
          <p:spPr>
            <a:xfrm>
              <a:off x="899592" y="2510936"/>
              <a:ext cx="381584" cy="342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18376" y="254008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0757" y="2717436"/>
              <a:ext cx="144000" cy="1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982083" y="2681721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61"/>
          <p:cNvGrpSpPr/>
          <p:nvPr/>
        </p:nvGrpSpPr>
        <p:grpSpPr>
          <a:xfrm>
            <a:off x="3092000" y="2328300"/>
            <a:ext cx="1494748" cy="711164"/>
            <a:chOff x="1236168" y="3370008"/>
            <a:chExt cx="1494748" cy="711164"/>
          </a:xfrm>
        </p:grpSpPr>
        <p:sp>
          <p:nvSpPr>
            <p:cNvPr id="77" name="Rectangle 76"/>
            <p:cNvSpPr/>
            <p:nvPr/>
          </p:nvSpPr>
          <p:spPr>
            <a:xfrm>
              <a:off x="1267574" y="3499466"/>
              <a:ext cx="735602" cy="581706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763688" y="2472316"/>
            <a:ext cx="1481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to get this:</a:t>
            </a:r>
            <a:endParaRPr lang="en-GB" sz="2000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2801296" y="1988840"/>
            <a:ext cx="364802" cy="480246"/>
            <a:chOff x="3919166" y="1340768"/>
            <a:chExt cx="364802" cy="480246"/>
          </a:xfrm>
        </p:grpSpPr>
        <p:sp>
          <p:nvSpPr>
            <p:cNvPr id="85" name="TextBox 84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5</a:t>
              </a:r>
              <a:endParaRPr lang="en-GB" sz="14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6</a:t>
              </a:r>
              <a:endParaRPr lang="en-GB" sz="1400" dirty="0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3127078" y="2459446"/>
            <a:ext cx="364802" cy="480246"/>
            <a:chOff x="3919166" y="1340768"/>
            <a:chExt cx="364802" cy="480246"/>
          </a:xfrm>
        </p:grpSpPr>
        <p:sp>
          <p:nvSpPr>
            <p:cNvPr id="107" name="TextBox 106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5</a:t>
              </a:r>
              <a:endParaRPr lang="en-GB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Franklin Gothic Medium"/>
                </a:rPr>
                <a:t>□</a:t>
              </a:r>
              <a:endParaRPr lang="en-GB" sz="1400" dirty="0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Lightning Bolt 111"/>
          <p:cNvSpPr/>
          <p:nvPr/>
        </p:nvSpPr>
        <p:spPr>
          <a:xfrm rot="721989">
            <a:off x="3659151" y="2405356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Lightning Bolt 112"/>
          <p:cNvSpPr/>
          <p:nvPr/>
        </p:nvSpPr>
        <p:spPr>
          <a:xfrm rot="6484464">
            <a:off x="3205447" y="2393005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5" name="Group 82"/>
          <p:cNvGrpSpPr/>
          <p:nvPr/>
        </p:nvGrpSpPr>
        <p:grpSpPr>
          <a:xfrm>
            <a:off x="1835696" y="3011700"/>
            <a:ext cx="517438" cy="459812"/>
            <a:chOff x="6530964" y="3918308"/>
            <a:chExt cx="690092" cy="510420"/>
          </a:xfrm>
        </p:grpSpPr>
        <p:sp>
          <p:nvSpPr>
            <p:cNvPr id="116" name="Oval 115"/>
            <p:cNvSpPr/>
            <p:nvPr/>
          </p:nvSpPr>
          <p:spPr>
            <a:xfrm>
              <a:off x="6530964" y="3918308"/>
              <a:ext cx="690092" cy="51042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6799399" y="3952396"/>
              <a:ext cx="144036" cy="799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Isosceles Triangle 117"/>
            <p:cNvSpPr/>
            <p:nvPr/>
          </p:nvSpPr>
          <p:spPr>
            <a:xfrm rot="10800000">
              <a:off x="6806151" y="4311948"/>
              <a:ext cx="144036" cy="799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Isosceles Triangle 118"/>
            <p:cNvSpPr/>
            <p:nvPr/>
          </p:nvSpPr>
          <p:spPr>
            <a:xfrm rot="5400000">
              <a:off x="7073284" y="4125660"/>
              <a:ext cx="119887" cy="960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Isosceles Triangle 119"/>
            <p:cNvSpPr/>
            <p:nvPr/>
          </p:nvSpPr>
          <p:spPr>
            <a:xfrm rot="16200000">
              <a:off x="6567565" y="4125351"/>
              <a:ext cx="119887" cy="960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569095" y="4063595"/>
              <a:ext cx="650278" cy="20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REPLAY</a:t>
              </a:r>
              <a:endParaRPr lang="en-GB" sz="6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813623" y="3025682"/>
            <a:ext cx="30984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dirty="0" smtClean="0">
                <a:solidFill>
                  <a:prstClr val="black"/>
                </a:solidFill>
              </a:rPr>
              <a:t>and use              to get to the</a:t>
            </a:r>
          </a:p>
          <a:p>
            <a:pPr lvl="0"/>
            <a:endParaRPr lang="en-GB" sz="500" dirty="0" smtClean="0">
              <a:solidFill>
                <a:prstClr val="black"/>
              </a:solidFill>
            </a:endParaRPr>
          </a:p>
          <a:p>
            <a:pPr lvl="0"/>
            <a:endParaRPr lang="en-GB" sz="500" dirty="0" smtClean="0">
              <a:solidFill>
                <a:prstClr val="black"/>
              </a:solidFill>
            </a:endParaRPr>
          </a:p>
          <a:p>
            <a:pPr lvl="0"/>
            <a:r>
              <a:rPr lang="en-GB" sz="2000" dirty="0" smtClean="0">
                <a:solidFill>
                  <a:prstClr val="black"/>
                </a:solidFill>
              </a:rPr>
              <a:t>2</a:t>
            </a:r>
            <a:r>
              <a:rPr lang="en-GB" sz="2000" baseline="30000" dirty="0" smtClean="0">
                <a:solidFill>
                  <a:prstClr val="black"/>
                </a:solidFill>
              </a:rPr>
              <a:t>nd</a:t>
            </a:r>
            <a:r>
              <a:rPr lang="en-GB" sz="2000" dirty="0" smtClean="0">
                <a:solidFill>
                  <a:prstClr val="black"/>
                </a:solidFill>
              </a:rPr>
              <a:t> empty box and type in 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3621935" y="3503400"/>
            <a:ext cx="446009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6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1043608" y="4293096"/>
            <a:ext cx="2543744" cy="1139112"/>
            <a:chOff x="1164160" y="4221088"/>
            <a:chExt cx="2543744" cy="1139112"/>
          </a:xfrm>
        </p:grpSpPr>
        <p:grpSp>
          <p:nvGrpSpPr>
            <p:cNvPr id="3" name="Group 44"/>
            <p:cNvGrpSpPr/>
            <p:nvPr/>
          </p:nvGrpSpPr>
          <p:grpSpPr>
            <a:xfrm>
              <a:off x="1164160" y="4221088"/>
              <a:ext cx="2543744" cy="1139112"/>
              <a:chOff x="1236168" y="3370008"/>
              <a:chExt cx="2543744" cy="113911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267574" y="3499466"/>
                <a:ext cx="2481034" cy="865638"/>
              </a:xfrm>
              <a:prstGeom prst="rect">
                <a:avLst/>
              </a:prstGeom>
              <a:solidFill>
                <a:srgbClr val="55851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634368" y="3869432"/>
                <a:ext cx="2145544" cy="639688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GB" sz="2000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0.83</a:t>
                </a:r>
                <a:endParaRPr lang="en-GB" sz="2000" b="1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1236168" y="3370008"/>
                <a:ext cx="1494748" cy="639688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2000" baseline="30000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1202372" y="4365104"/>
              <a:ext cx="364802" cy="480246"/>
              <a:chOff x="3919166" y="1340768"/>
              <a:chExt cx="364802" cy="480246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923928" y="1340768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5</a:t>
                </a:r>
                <a:endParaRPr lang="en-GB" sz="1400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919166" y="1513237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6</a:t>
                </a:r>
                <a:endParaRPr lang="en-GB" sz="1400" dirty="0"/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>
                <a:off x="4022135" y="1580602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TextBox 132"/>
            <p:cNvSpPr txBox="1"/>
            <p:nvPr/>
          </p:nvSpPr>
          <p:spPr>
            <a:xfrm>
              <a:off x="3375795" y="4566380"/>
              <a:ext cx="189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.</a:t>
              </a:r>
              <a:endParaRPr lang="en-GB" sz="2400" b="1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577160" y="5441270"/>
            <a:ext cx="364802" cy="480246"/>
            <a:chOff x="3919166" y="1340768"/>
            <a:chExt cx="364802" cy="480246"/>
          </a:xfrm>
        </p:grpSpPr>
        <p:sp>
          <p:nvSpPr>
            <p:cNvPr id="136" name="TextBox 135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7</a:t>
              </a:r>
              <a:endParaRPr lang="en-GB" sz="1400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7720345" y="1534785"/>
            <a:ext cx="380047" cy="283955"/>
            <a:chOff x="7874844" y="1530023"/>
            <a:chExt cx="380047" cy="283955"/>
          </a:xfrm>
        </p:grpSpPr>
        <p:sp>
          <p:nvSpPr>
            <p:cNvPr id="146" name="Rectangle 145"/>
            <p:cNvSpPr/>
            <p:nvPr/>
          </p:nvSpPr>
          <p:spPr>
            <a:xfrm>
              <a:off x="7874844" y="1616263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8077541" y="1705978"/>
              <a:ext cx="144000" cy="1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8038867" y="1670263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8076598" y="1530023"/>
              <a:ext cx="144000" cy="1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236296" y="2012650"/>
            <a:ext cx="364802" cy="480246"/>
            <a:chOff x="3919166" y="1340768"/>
            <a:chExt cx="364802" cy="480246"/>
          </a:xfrm>
        </p:grpSpPr>
        <p:sp>
          <p:nvSpPr>
            <p:cNvPr id="152" name="TextBox 151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5</a:t>
              </a:r>
              <a:endParaRPr lang="en-GB" sz="14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6</a:t>
              </a:r>
              <a:endParaRPr lang="en-GB" sz="1400" dirty="0"/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ounded Rectangle 154"/>
          <p:cNvSpPr/>
          <p:nvPr/>
        </p:nvSpPr>
        <p:spPr>
          <a:xfrm>
            <a:off x="5076056" y="2564904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2584" y="2582944"/>
            <a:ext cx="381584" cy="342000"/>
            <a:chOff x="899592" y="2510936"/>
            <a:chExt cx="381584" cy="342000"/>
          </a:xfrm>
        </p:grpSpPr>
        <p:sp>
          <p:nvSpPr>
            <p:cNvPr id="157" name="Rounded Rectangle 156"/>
            <p:cNvSpPr/>
            <p:nvPr/>
          </p:nvSpPr>
          <p:spPr>
            <a:xfrm>
              <a:off x="899592" y="2510936"/>
              <a:ext cx="381584" cy="342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b="1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18376" y="2540086"/>
              <a:ext cx="144000" cy="1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020757" y="2717436"/>
              <a:ext cx="144000" cy="1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0" name="Straight Connector 159"/>
            <p:cNvCxnSpPr/>
            <p:nvPr/>
          </p:nvCxnSpPr>
          <p:spPr>
            <a:xfrm>
              <a:off x="982083" y="2681721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TextBox 163"/>
          <p:cNvSpPr txBox="1"/>
          <p:nvPr/>
        </p:nvSpPr>
        <p:spPr>
          <a:xfrm>
            <a:off x="6506560" y="2537140"/>
            <a:ext cx="1481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to get this:</a:t>
            </a:r>
            <a:endParaRPr lang="en-GB" sz="2000" dirty="0"/>
          </a:p>
        </p:txBody>
      </p:sp>
      <p:grpSp>
        <p:nvGrpSpPr>
          <p:cNvPr id="165" name="Group 61"/>
          <p:cNvGrpSpPr/>
          <p:nvPr/>
        </p:nvGrpSpPr>
        <p:grpSpPr>
          <a:xfrm>
            <a:off x="7757772" y="2348880"/>
            <a:ext cx="1494748" cy="711164"/>
            <a:chOff x="1236168" y="3370008"/>
            <a:chExt cx="1494748" cy="711164"/>
          </a:xfrm>
        </p:grpSpPr>
        <p:sp>
          <p:nvSpPr>
            <p:cNvPr id="166" name="Rectangle 165"/>
            <p:cNvSpPr/>
            <p:nvPr/>
          </p:nvSpPr>
          <p:spPr>
            <a:xfrm>
              <a:off x="1267574" y="3499466"/>
              <a:ext cx="735602" cy="581706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879606" y="2480026"/>
            <a:ext cx="364802" cy="480246"/>
            <a:chOff x="3919166" y="1340768"/>
            <a:chExt cx="364802" cy="480246"/>
          </a:xfrm>
        </p:grpSpPr>
        <p:sp>
          <p:nvSpPr>
            <p:cNvPr id="169" name="TextBox 168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Franklin Gothic Medium"/>
                </a:rPr>
                <a:t>□</a:t>
              </a:r>
              <a:endParaRPr lang="en-GB" sz="14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Franklin Gothic Medium"/>
                </a:rPr>
                <a:t>□</a:t>
              </a:r>
              <a:endParaRPr lang="en-GB" sz="1400" dirty="0"/>
            </a:p>
          </p:txBody>
        </p:sp>
        <p:cxnSp>
          <p:nvCxnSpPr>
            <p:cNvPr id="171" name="Straight Connector 170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Lightning Bolt 171"/>
          <p:cNvSpPr/>
          <p:nvPr/>
        </p:nvSpPr>
        <p:spPr>
          <a:xfrm rot="721989">
            <a:off x="8324923" y="2425936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Lightning Bolt 172"/>
          <p:cNvSpPr/>
          <p:nvPr/>
        </p:nvSpPr>
        <p:spPr>
          <a:xfrm rot="6484464">
            <a:off x="7799211" y="2445472"/>
            <a:ext cx="534031" cy="1268752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716016" y="1067901"/>
            <a:ext cx="3898776" cy="5483673"/>
          </a:xfrm>
          <a:prstGeom prst="roundRect">
            <a:avLst>
              <a:gd name="adj" fmla="val 3982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There is a </a:t>
            </a:r>
            <a:r>
              <a:rPr lang="en-US" sz="2000" i="1" dirty="0" smtClean="0">
                <a:solidFill>
                  <a:schemeClr val="tx1"/>
                </a:solidFill>
              </a:rPr>
              <a:t>shift</a:t>
            </a:r>
            <a:r>
              <a:rPr lang="en-US" sz="2000" dirty="0" smtClean="0">
                <a:solidFill>
                  <a:schemeClr val="tx1"/>
                </a:solidFill>
              </a:rPr>
              <a:t> function enter mixed number fractions: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enter the fraction 2    type: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</a:pPr>
            <a:r>
              <a:rPr lang="en-US" sz="2000" b="1" dirty="0" smtClean="0">
                <a:solidFill>
                  <a:srgbClr val="00990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3   as a decimal?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6159816" y="258294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769848" y="257965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176" name="Rectangle 175"/>
          <p:cNvSpPr/>
          <p:nvPr/>
        </p:nvSpPr>
        <p:spPr>
          <a:xfrm>
            <a:off x="4990087" y="3068960"/>
            <a:ext cx="3378489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dirty="0" smtClean="0">
                <a:solidFill>
                  <a:prstClr val="black"/>
                </a:solidFill>
              </a:rPr>
              <a:t>and use              to get to the</a:t>
            </a:r>
          </a:p>
          <a:p>
            <a:pPr lvl="0"/>
            <a:endParaRPr lang="en-GB" sz="500" dirty="0" smtClean="0">
              <a:solidFill>
                <a:prstClr val="black"/>
              </a:solidFill>
            </a:endParaRPr>
          </a:p>
          <a:p>
            <a:pPr lvl="0"/>
            <a:endParaRPr lang="en-GB" sz="500" dirty="0" smtClean="0">
              <a:solidFill>
                <a:prstClr val="black"/>
              </a:solidFill>
            </a:endParaRPr>
          </a:p>
          <a:p>
            <a:pPr lvl="0"/>
            <a:r>
              <a:rPr lang="en-GB" sz="2000" dirty="0" smtClean="0">
                <a:solidFill>
                  <a:prstClr val="black"/>
                </a:solidFill>
              </a:rPr>
              <a:t>2</a:t>
            </a:r>
            <a:r>
              <a:rPr lang="en-GB" sz="2000" baseline="30000" dirty="0" smtClean="0">
                <a:solidFill>
                  <a:prstClr val="black"/>
                </a:solidFill>
              </a:rPr>
              <a:t>nd</a:t>
            </a:r>
            <a:r>
              <a:rPr lang="en-GB" sz="2000" dirty="0" smtClean="0">
                <a:solidFill>
                  <a:prstClr val="black"/>
                </a:solidFill>
              </a:rPr>
              <a:t> and 3</a:t>
            </a:r>
            <a:r>
              <a:rPr lang="en-GB" sz="2000" baseline="30000" dirty="0" smtClean="0">
                <a:solidFill>
                  <a:prstClr val="black"/>
                </a:solidFill>
              </a:rPr>
              <a:t>rd</a:t>
            </a:r>
            <a:r>
              <a:rPr lang="en-GB" sz="2000" dirty="0" smtClean="0">
                <a:solidFill>
                  <a:prstClr val="black"/>
                </a:solidFill>
              </a:rPr>
              <a:t> empty boxes where</a:t>
            </a:r>
          </a:p>
          <a:p>
            <a:pPr lvl="0"/>
            <a:endParaRPr lang="en-GB" sz="800" dirty="0" smtClean="0">
              <a:solidFill>
                <a:prstClr val="black"/>
              </a:solidFill>
            </a:endParaRPr>
          </a:p>
          <a:p>
            <a:pPr lvl="0"/>
            <a:endParaRPr lang="en-GB" sz="800" dirty="0" smtClean="0">
              <a:solidFill>
                <a:prstClr val="black"/>
              </a:solidFill>
            </a:endParaRPr>
          </a:p>
          <a:p>
            <a:pPr lvl="0"/>
            <a:r>
              <a:rPr lang="en-GB" sz="2000" dirty="0" smtClean="0">
                <a:solidFill>
                  <a:prstClr val="black"/>
                </a:solidFill>
              </a:rPr>
              <a:t>you can type in           and 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6732240" y="4037852"/>
            <a:ext cx="446009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8" name="Rounded Rectangle 177"/>
          <p:cNvSpPr/>
          <p:nvPr/>
        </p:nvSpPr>
        <p:spPr>
          <a:xfrm>
            <a:off x="7755887" y="4047576"/>
            <a:ext cx="446009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6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179" name="Group 82"/>
          <p:cNvGrpSpPr/>
          <p:nvPr/>
        </p:nvGrpSpPr>
        <p:grpSpPr>
          <a:xfrm>
            <a:off x="6026908" y="3041196"/>
            <a:ext cx="517438" cy="459812"/>
            <a:chOff x="6530964" y="3918308"/>
            <a:chExt cx="690092" cy="510420"/>
          </a:xfrm>
        </p:grpSpPr>
        <p:sp>
          <p:nvSpPr>
            <p:cNvPr id="180" name="Oval 179"/>
            <p:cNvSpPr/>
            <p:nvPr/>
          </p:nvSpPr>
          <p:spPr>
            <a:xfrm>
              <a:off x="6530964" y="3918308"/>
              <a:ext cx="690092" cy="51042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Isosceles Triangle 180"/>
            <p:cNvSpPr/>
            <p:nvPr/>
          </p:nvSpPr>
          <p:spPr>
            <a:xfrm>
              <a:off x="6799399" y="3952396"/>
              <a:ext cx="144036" cy="799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Isosceles Triangle 181"/>
            <p:cNvSpPr/>
            <p:nvPr/>
          </p:nvSpPr>
          <p:spPr>
            <a:xfrm rot="10800000">
              <a:off x="6806151" y="4311948"/>
              <a:ext cx="144036" cy="799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Isosceles Triangle 182"/>
            <p:cNvSpPr/>
            <p:nvPr/>
          </p:nvSpPr>
          <p:spPr>
            <a:xfrm rot="5400000">
              <a:off x="7073284" y="4125660"/>
              <a:ext cx="119887" cy="960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Isosceles Triangle 183"/>
            <p:cNvSpPr/>
            <p:nvPr/>
          </p:nvSpPr>
          <p:spPr>
            <a:xfrm rot="16200000">
              <a:off x="6567565" y="4125351"/>
              <a:ext cx="119887" cy="96024"/>
            </a:xfrm>
            <a:prstGeom prst="triangle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569095" y="4063595"/>
              <a:ext cx="650278" cy="20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REPLAY</a:t>
              </a:r>
              <a:endParaRPr lang="en-GB" sz="6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86" name="5-Point Star 185"/>
          <p:cNvSpPr/>
          <p:nvPr/>
        </p:nvSpPr>
        <p:spPr>
          <a:xfrm>
            <a:off x="3635896" y="4651404"/>
            <a:ext cx="538424" cy="503496"/>
          </a:xfrm>
          <a:prstGeom prst="star5">
            <a:avLst/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grpSp>
        <p:nvGrpSpPr>
          <p:cNvPr id="188" name="Group 44"/>
          <p:cNvGrpSpPr/>
          <p:nvPr/>
        </p:nvGrpSpPr>
        <p:grpSpPr>
          <a:xfrm>
            <a:off x="5401728" y="4738160"/>
            <a:ext cx="2543744" cy="1139112"/>
            <a:chOff x="1236168" y="3370008"/>
            <a:chExt cx="2543744" cy="1139112"/>
          </a:xfrm>
        </p:grpSpPr>
        <p:sp>
          <p:nvSpPr>
            <p:cNvPr id="194" name="Rectangle 193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2.83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189" name="Group 128"/>
          <p:cNvGrpSpPr/>
          <p:nvPr/>
        </p:nvGrpSpPr>
        <p:grpSpPr>
          <a:xfrm>
            <a:off x="5588366" y="4882176"/>
            <a:ext cx="364802" cy="480246"/>
            <a:chOff x="3919166" y="1340768"/>
            <a:chExt cx="364802" cy="480246"/>
          </a:xfrm>
        </p:grpSpPr>
        <p:sp>
          <p:nvSpPr>
            <p:cNvPr id="191" name="TextBox 190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5</a:t>
              </a:r>
              <a:endParaRPr lang="en-GB" sz="14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6</a:t>
              </a:r>
              <a:endParaRPr lang="en-GB" sz="1400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7613363" y="5083452"/>
            <a:ext cx="18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197" name="5-Point Star 196"/>
          <p:cNvSpPr/>
          <p:nvPr/>
        </p:nvSpPr>
        <p:spPr>
          <a:xfrm>
            <a:off x="7994016" y="5096468"/>
            <a:ext cx="538424" cy="503496"/>
          </a:xfrm>
          <a:prstGeom prst="star5">
            <a:avLst/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5455254" y="49461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199" name="5-Point Star 198"/>
          <p:cNvSpPr/>
          <p:nvPr/>
        </p:nvSpPr>
        <p:spPr>
          <a:xfrm>
            <a:off x="410284" y="5877832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6041656" y="5973090"/>
            <a:ext cx="364802" cy="509742"/>
            <a:chOff x="3919166" y="1340768"/>
            <a:chExt cx="364802" cy="509742"/>
          </a:xfrm>
        </p:grpSpPr>
        <p:sp>
          <p:nvSpPr>
            <p:cNvPr id="201" name="TextBox 200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919166" y="1542733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9</a:t>
              </a:r>
              <a:endParaRPr lang="en-GB" sz="1400" dirty="0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4" name="Straight Connector 203"/>
          <p:cNvCxnSpPr/>
          <p:nvPr/>
        </p:nvCxnSpPr>
        <p:spPr>
          <a:xfrm>
            <a:off x="7720345" y="6322336"/>
            <a:ext cx="76245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6" name="Group 205"/>
          <p:cNvGrpSpPr/>
          <p:nvPr/>
        </p:nvGrpSpPr>
        <p:grpSpPr>
          <a:xfrm>
            <a:off x="1704696" y="5973090"/>
            <a:ext cx="364802" cy="480246"/>
            <a:chOff x="3919166" y="1340768"/>
            <a:chExt cx="364802" cy="480246"/>
          </a:xfrm>
        </p:grpSpPr>
        <p:sp>
          <p:nvSpPr>
            <p:cNvPr id="207" name="TextBox 206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7</a:t>
              </a:r>
              <a:endParaRPr lang="en-GB" sz="1400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/>
        </p:nvGrpSpPr>
        <p:grpSpPr>
          <a:xfrm>
            <a:off x="1971486" y="5964028"/>
            <a:ext cx="364802" cy="480246"/>
            <a:chOff x="3919166" y="1340768"/>
            <a:chExt cx="364802" cy="480246"/>
          </a:xfrm>
        </p:grpSpPr>
        <p:sp>
          <p:nvSpPr>
            <p:cNvPr id="211" name="TextBox 210"/>
            <p:cNvSpPr txBox="1"/>
            <p:nvPr/>
          </p:nvSpPr>
          <p:spPr>
            <a:xfrm>
              <a:off x="3923928" y="134076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3919166" y="151323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7</a:t>
              </a:r>
              <a:endParaRPr lang="en-GB" sz="1400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>
              <a:off x="4022135" y="1580602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Straight Connector 215"/>
          <p:cNvCxnSpPr/>
          <p:nvPr/>
        </p:nvCxnSpPr>
        <p:spPr>
          <a:xfrm>
            <a:off x="3678408" y="6309320"/>
            <a:ext cx="48575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6016" y="1283926"/>
            <a:ext cx="3898776" cy="4809370"/>
          </a:xfrm>
          <a:prstGeom prst="roundRect">
            <a:avLst>
              <a:gd name="adj" fmla="val 398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err="1" smtClean="0">
                <a:solidFill>
                  <a:schemeClr val="tx1"/>
                </a:solidFill>
              </a:rPr>
              <a:t>Ans</a:t>
            </a:r>
            <a:r>
              <a:rPr lang="en-US" sz="2000" dirty="0" smtClean="0">
                <a:solidFill>
                  <a:schemeClr val="tx1"/>
                </a:solidFill>
              </a:rPr>
              <a:t> button can be used to put an answer you have just found back into your next calculation 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Start by calculating 5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– 6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 = 5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– 6, calculate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Type in: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   If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 = 2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+ 3, what’s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?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marL="176213" indent="-176213">
              <a:buClr>
                <a:srgbClr val="FF0000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pPr marL="176213" indent="-176213">
              <a:buClr>
                <a:srgbClr val="FF0000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5536" y="548680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B3A2C7"/>
          </a:solidFill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Negative Numbers</a:t>
            </a:r>
            <a:endParaRPr lang="en-US" sz="2400" b="1" baseline="300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283926"/>
            <a:ext cx="3898776" cy="4809370"/>
          </a:xfrm>
          <a:prstGeom prst="roundRect">
            <a:avLst>
              <a:gd name="adj" fmla="val 3604"/>
            </a:avLst>
          </a:prstGeom>
          <a:noFill/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 should input negative numbers into your calculator using: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enter -4 x -2 type..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7030A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-5.4 x -2.1?</a:t>
            </a:r>
          </a:p>
          <a:p>
            <a:pPr marL="176213" indent="-176213">
              <a:buClr>
                <a:schemeClr val="accent4"/>
              </a:buClr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		Calculate -4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55759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ED947A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Using the </a:t>
            </a:r>
            <a:r>
              <a:rPr lang="en-GB" sz="2400" b="1" dirty="0" err="1" smtClean="0">
                <a:solidFill>
                  <a:schemeClr val="bg1"/>
                </a:solidFill>
              </a:rPr>
              <a:t>Ans</a:t>
            </a:r>
            <a:r>
              <a:rPr lang="en-GB" sz="2400" b="1" dirty="0" smtClean="0">
                <a:solidFill>
                  <a:schemeClr val="bg1"/>
                </a:solidFill>
              </a:rPr>
              <a:t> Button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8" name="TextBox 107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1100376" y="3068960"/>
            <a:ext cx="432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Franklin Gothic Medium" pitchFamily="34" charset="0"/>
              </a:rPr>
              <a:t>(-) </a:t>
            </a:r>
            <a:endParaRPr lang="en-GB" sz="2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608072" y="306896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4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033976" y="306896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051720" y="306896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X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475704" y="2078888"/>
            <a:ext cx="432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Franklin Gothic Medium" pitchFamily="34" charset="0"/>
              </a:rPr>
              <a:t>(-) </a:t>
            </a:r>
            <a:endParaRPr lang="en-GB" sz="2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483816" y="3068960"/>
            <a:ext cx="432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Franklin Gothic Medium" pitchFamily="34" charset="0"/>
              </a:rPr>
              <a:t>(-) </a:t>
            </a:r>
            <a:endParaRPr lang="en-GB" sz="2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46" name="Group 44"/>
          <p:cNvGrpSpPr/>
          <p:nvPr/>
        </p:nvGrpSpPr>
        <p:grpSpPr>
          <a:xfrm>
            <a:off x="1030683" y="3890544"/>
            <a:ext cx="2543744" cy="1139112"/>
            <a:chOff x="1236168" y="3370008"/>
            <a:chExt cx="2543744" cy="1139112"/>
          </a:xfrm>
        </p:grpSpPr>
        <p:sp>
          <p:nvSpPr>
            <p:cNvPr id="47" name="Rectangle 46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8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-4x-2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3019143" y="5373216"/>
            <a:ext cx="90478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83768" y="5877272"/>
            <a:ext cx="90478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19872" y="5517232"/>
            <a:ext cx="87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NB. Use brackets!</a:t>
            </a:r>
            <a:endParaRPr lang="en-GB" sz="1200" dirty="0"/>
          </a:p>
        </p:txBody>
      </p:sp>
      <p:sp>
        <p:nvSpPr>
          <p:cNvPr id="53" name="5-Point Star 52"/>
          <p:cNvSpPr/>
          <p:nvPr/>
        </p:nvSpPr>
        <p:spPr>
          <a:xfrm>
            <a:off x="447924" y="5475280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213436" y="233240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 err="1" smtClean="0">
                <a:solidFill>
                  <a:schemeClr val="tx1"/>
                </a:solidFill>
                <a:latin typeface="Franklin Gothic Medium" pitchFamily="34" charset="0"/>
              </a:rPr>
              <a:t>Ans</a:t>
            </a:r>
            <a:endParaRPr lang="en-GB" sz="16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943436" y="3819506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 err="1" smtClean="0">
                <a:solidFill>
                  <a:schemeClr val="tx1"/>
                </a:solidFill>
                <a:latin typeface="Franklin Gothic Medium" pitchFamily="34" charset="0"/>
              </a:rPr>
              <a:t>Ans</a:t>
            </a:r>
            <a:endParaRPr lang="en-GB" sz="16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42428" y="3819506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051420" y="3819506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-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473636" y="3831552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 err="1" smtClean="0">
                <a:solidFill>
                  <a:schemeClr val="tx1"/>
                </a:solidFill>
                <a:latin typeface="Franklin Gothic Medium" pitchFamily="34" charset="0"/>
              </a:rPr>
              <a:t>Ans</a:t>
            </a:r>
            <a:endParaRPr lang="en-GB" sz="16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63" name="Group 44"/>
          <p:cNvGrpSpPr/>
          <p:nvPr/>
        </p:nvGrpSpPr>
        <p:grpSpPr>
          <a:xfrm>
            <a:off x="5469892" y="4581128"/>
            <a:ext cx="2543744" cy="1139112"/>
            <a:chOff x="1236168" y="3370008"/>
            <a:chExt cx="2543744" cy="1139112"/>
          </a:xfrm>
        </p:grpSpPr>
        <p:sp>
          <p:nvSpPr>
            <p:cNvPr id="64" name="Rectangle 63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342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Ans</a:t>
              </a:r>
              <a:r>
                <a:rPr lang="en-GB" sz="2000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2 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- </a:t>
              </a:r>
              <a:r>
                <a:rPr lang="en-GB" sz="2000" dirty="0" err="1" smtClean="0">
                  <a:solidFill>
                    <a:schemeClr val="tx1"/>
                  </a:solidFill>
                  <a:latin typeface="Franklin Gothic Medium" pitchFamily="34" charset="0"/>
                </a:rPr>
                <a:t>Ans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69" name="5-Point Star 68"/>
          <p:cNvSpPr/>
          <p:nvPr/>
        </p:nvSpPr>
        <p:spPr>
          <a:xfrm>
            <a:off x="4825664" y="5503044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8057880" y="5936264"/>
            <a:ext cx="470597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33265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Standard Form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067901"/>
            <a:ext cx="3898776" cy="5241419"/>
          </a:xfrm>
          <a:prstGeom prst="roundRect">
            <a:avLst>
              <a:gd name="adj" fmla="val 3604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Your calculator can convert standard form numbers into normal numbers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convert 6 x 10</a:t>
            </a:r>
            <a:r>
              <a:rPr lang="en-US" sz="2000" baseline="30000" dirty="0" smtClean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 type..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r>
              <a:rPr lang="en-US" sz="2000" b="1" dirty="0" smtClean="0">
                <a:solidFill>
                  <a:srgbClr val="0033CC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2.8x10</a:t>
            </a:r>
            <a:r>
              <a:rPr lang="en-US" sz="2000" baseline="30000" dirty="0" smtClean="0">
                <a:solidFill>
                  <a:schemeClr val="tx1"/>
                </a:solidFill>
              </a:rPr>
              <a:t>-2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marL="176213" indent="-176213">
              <a:buClr>
                <a:srgbClr val="0000FF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   What is 2.8x10</a:t>
            </a:r>
            <a:r>
              <a:rPr lang="en-US" sz="2000" baseline="30000" dirty="0" smtClean="0">
                <a:solidFill>
                  <a:schemeClr val="tx1"/>
                </a:solidFill>
              </a:rPr>
              <a:t>-2</a:t>
            </a:r>
            <a:r>
              <a:rPr lang="en-US" sz="2000" dirty="0" smtClean="0">
                <a:solidFill>
                  <a:schemeClr val="tx1"/>
                </a:solidFill>
              </a:rPr>
              <a:t> x 7.2x10</a:t>
            </a:r>
            <a:r>
              <a:rPr lang="en-US" sz="2000" baseline="30000" dirty="0" smtClean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341572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Recurring Decimals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8" name="TextBox 107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4716016" y="1067901"/>
            <a:ext cx="3898776" cy="5241419"/>
          </a:xfrm>
          <a:prstGeom prst="roundRect">
            <a:avLst>
              <a:gd name="adj" fmla="val 3982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There is a </a:t>
            </a:r>
            <a:r>
              <a:rPr lang="en-US" sz="2000" i="1" dirty="0" smtClean="0">
                <a:solidFill>
                  <a:schemeClr val="tx1"/>
                </a:solidFill>
              </a:rPr>
              <a:t>shift</a:t>
            </a:r>
            <a:r>
              <a:rPr lang="en-US" sz="2000" dirty="0" smtClean="0">
                <a:solidFill>
                  <a:schemeClr val="tx1"/>
                </a:solidFill>
              </a:rPr>
              <a:t> function to input recurring decimals: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input 5.612 type..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 will need to press</a:t>
            </a:r>
          </a:p>
          <a:p>
            <a:pPr marL="176213" indent="-176213">
              <a:buClr>
                <a:srgbClr val="009900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	twice to get this answer</a:t>
            </a:r>
          </a:p>
          <a:p>
            <a:pPr marL="176213" indent="-176213">
              <a:buClr>
                <a:srgbClr val="009900"/>
              </a:buClr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9900"/>
              </a:buClr>
            </a:pPr>
            <a:r>
              <a:rPr lang="en-US" sz="2000" b="1" dirty="0" smtClean="0">
                <a:solidFill>
                  <a:srgbClr val="009900"/>
                </a:solidFill>
              </a:rPr>
              <a:t>Q)</a:t>
            </a:r>
            <a:r>
              <a:rPr lang="en-US" sz="2000" dirty="0" smtClean="0">
                <a:solidFill>
                  <a:schemeClr val="tx1"/>
                </a:solidFill>
              </a:rPr>
              <a:t> What is 2.6 x 1.2?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2522640" y="2813716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1475656" y="279896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6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1910632" y="2798968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Franklin Gothic Medium" pitchFamily="34" charset="0"/>
              </a:rPr>
              <a:t>x10</a:t>
            </a:r>
            <a:r>
              <a:rPr lang="en-GB" sz="1600" b="1" i="1" baseline="30000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en-GB" sz="1600" b="1" i="1" baseline="30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34" name="Group 44"/>
          <p:cNvGrpSpPr/>
          <p:nvPr/>
        </p:nvGrpSpPr>
        <p:grpSpPr>
          <a:xfrm>
            <a:off x="1115616" y="3573016"/>
            <a:ext cx="2543744" cy="1139112"/>
            <a:chOff x="1236168" y="3370008"/>
            <a:chExt cx="2543744" cy="1139112"/>
          </a:xfrm>
        </p:grpSpPr>
        <p:sp>
          <p:nvSpPr>
            <p:cNvPr id="135" name="Rectangle 134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600000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6x</a:t>
              </a:r>
              <a:r>
                <a:rPr lang="en-GB" sz="1600" dirty="0" smtClean="0">
                  <a:solidFill>
                    <a:schemeClr val="tx1"/>
                  </a:solidFill>
                  <a:latin typeface="Franklin Gothic Medium" pitchFamily="34" charset="0"/>
                </a:rPr>
                <a:t>10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5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cxnSp>
        <p:nvCxnSpPr>
          <p:cNvPr id="142" name="Straight Connector 141"/>
          <p:cNvCxnSpPr/>
          <p:nvPr/>
        </p:nvCxnSpPr>
        <p:spPr>
          <a:xfrm>
            <a:off x="3104076" y="5055688"/>
            <a:ext cx="90478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123728" y="6093296"/>
            <a:ext cx="188340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5-Point Star 144"/>
          <p:cNvSpPr/>
          <p:nvPr/>
        </p:nvSpPr>
        <p:spPr>
          <a:xfrm>
            <a:off x="447924" y="5301208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166669" y="1598794"/>
            <a:ext cx="216024" cy="1977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/>
          <p:nvPr/>
        </p:nvSpPr>
        <p:spPr>
          <a:xfrm>
            <a:off x="7238681" y="148182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TextBox 164"/>
          <p:cNvSpPr txBox="1"/>
          <p:nvPr/>
        </p:nvSpPr>
        <p:spPr>
          <a:xfrm>
            <a:off x="6038359" y="1817060"/>
            <a:ext cx="18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6313375" y="1817060"/>
            <a:ext cx="18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187" name="Rounded Rectangle 186"/>
          <p:cNvSpPr/>
          <p:nvPr/>
        </p:nvSpPr>
        <p:spPr>
          <a:xfrm>
            <a:off x="7452320" y="24961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6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89" name="Rounded Rectangle 188"/>
          <p:cNvSpPr/>
          <p:nvPr/>
        </p:nvSpPr>
        <p:spPr>
          <a:xfrm>
            <a:off x="5867100" y="24961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.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5436096" y="24961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05" name="Rounded Rectangle 204"/>
          <p:cNvSpPr/>
          <p:nvPr/>
        </p:nvSpPr>
        <p:spPr>
          <a:xfrm>
            <a:off x="6321508" y="2492896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6946792" y="2496188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10" name="Rounded Rectangle 209"/>
          <p:cNvSpPr/>
          <p:nvPr/>
        </p:nvSpPr>
        <p:spPr>
          <a:xfrm>
            <a:off x="5881848" y="296996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14" name="Rounded Rectangle 213"/>
          <p:cNvSpPr/>
          <p:nvPr/>
        </p:nvSpPr>
        <p:spPr>
          <a:xfrm>
            <a:off x="7455960" y="297074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15" name="Rounded Rectangle 214"/>
          <p:cNvSpPr/>
          <p:nvPr/>
        </p:nvSpPr>
        <p:spPr>
          <a:xfrm>
            <a:off x="6325148" y="2967456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17" name="Rounded Rectangle 216"/>
          <p:cNvSpPr/>
          <p:nvPr/>
        </p:nvSpPr>
        <p:spPr>
          <a:xfrm>
            <a:off x="6950432" y="2970748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218" name="Group 44"/>
          <p:cNvGrpSpPr/>
          <p:nvPr/>
        </p:nvGrpSpPr>
        <p:grpSpPr>
          <a:xfrm>
            <a:off x="5412632" y="3890544"/>
            <a:ext cx="2543744" cy="1109616"/>
            <a:chOff x="1236168" y="3399504"/>
            <a:chExt cx="2543744" cy="1109616"/>
          </a:xfrm>
        </p:grpSpPr>
        <p:sp>
          <p:nvSpPr>
            <p:cNvPr id="219" name="Rectangle 218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5.612612613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1236168" y="3399504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5.612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222" name="TextBox 221"/>
          <p:cNvSpPr txBox="1"/>
          <p:nvPr/>
        </p:nvSpPr>
        <p:spPr>
          <a:xfrm>
            <a:off x="5691335" y="3803788"/>
            <a:ext cx="18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223" name="TextBox 222"/>
          <p:cNvSpPr txBox="1"/>
          <p:nvPr/>
        </p:nvSpPr>
        <p:spPr>
          <a:xfrm>
            <a:off x="5966351" y="3803788"/>
            <a:ext cx="18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224" name="Rounded Rectangle 223"/>
          <p:cNvSpPr/>
          <p:nvPr/>
        </p:nvSpPr>
        <p:spPr>
          <a:xfrm>
            <a:off x="7362340" y="5044232"/>
            <a:ext cx="824808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S</a:t>
            </a:r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  <a:sym typeface="Wingdings" pitchFamily="2" charset="2"/>
              </a:rPr>
              <a:t></a:t>
            </a:r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D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225" name="Straight Connector 224"/>
          <p:cNvCxnSpPr/>
          <p:nvPr/>
        </p:nvCxnSpPr>
        <p:spPr>
          <a:xfrm>
            <a:off x="7166669" y="6108044"/>
            <a:ext cx="112080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6111932" y="5621178"/>
            <a:ext cx="18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6016" y="1283926"/>
            <a:ext cx="3898776" cy="4809370"/>
          </a:xfrm>
          <a:prstGeom prst="roundRect">
            <a:avLst>
              <a:gd name="adj" fmla="val 398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There are </a:t>
            </a:r>
            <a:r>
              <a:rPr lang="en-US" sz="2000" i="1" dirty="0" smtClean="0">
                <a:solidFill>
                  <a:schemeClr val="tx1"/>
                </a:solidFill>
              </a:rPr>
              <a:t>shift</a:t>
            </a:r>
            <a:r>
              <a:rPr lang="en-US" sz="2000" dirty="0" smtClean="0">
                <a:solidFill>
                  <a:schemeClr val="tx1"/>
                </a:solidFill>
              </a:rPr>
              <a:t> functions to calculate the inverse of trigonometric ratios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calculate sin</a:t>
            </a:r>
            <a:r>
              <a:rPr lang="en-US" sz="2000" baseline="30000" dirty="0" smtClean="0">
                <a:solidFill>
                  <a:schemeClr val="tx1"/>
                </a:solidFill>
              </a:rPr>
              <a:t>-1</a:t>
            </a:r>
            <a:r>
              <a:rPr lang="en-US" sz="2000" dirty="0" smtClean="0">
                <a:solidFill>
                  <a:schemeClr val="tx1"/>
                </a:solidFill>
              </a:rPr>
              <a:t>0.5 type..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FF000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cos</a:t>
            </a:r>
            <a:r>
              <a:rPr lang="en-US" sz="2000" baseline="30000" dirty="0" smtClean="0">
                <a:solidFill>
                  <a:schemeClr val="tx1"/>
                </a:solidFill>
              </a:rPr>
              <a:t>-1</a:t>
            </a:r>
            <a:r>
              <a:rPr lang="en-US" sz="2000" dirty="0" smtClean="0">
                <a:solidFill>
                  <a:schemeClr val="tx1"/>
                </a:solidFill>
              </a:rPr>
              <a:t>0.5? </a:t>
            </a:r>
          </a:p>
          <a:p>
            <a:pPr marL="176213" indent="-176213">
              <a:buClr>
                <a:schemeClr val="accent4"/>
              </a:buClr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FF0000"/>
                </a:solidFill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</a:rPr>
              <a:t>Calculate e if </a:t>
            </a:r>
            <a:r>
              <a:rPr lang="en-US" sz="2000" dirty="0" err="1" smtClean="0">
                <a:solidFill>
                  <a:schemeClr val="tx1"/>
                </a:solidFill>
              </a:rPr>
              <a:t>cos</a:t>
            </a:r>
            <a:r>
              <a:rPr lang="en-US" sz="2000" dirty="0" smtClean="0">
                <a:solidFill>
                  <a:schemeClr val="tx1"/>
                </a:solidFill>
              </a:rPr>
              <a:t> e = 0.23</a:t>
            </a: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5536" y="548680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B3A2C7"/>
          </a:solidFill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Trigonometry Ratios</a:t>
            </a:r>
            <a:endParaRPr lang="en-US" sz="2400" b="1" baseline="300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283926"/>
            <a:ext cx="3898776" cy="4809370"/>
          </a:xfrm>
          <a:prstGeom prst="roundRect">
            <a:avLst>
              <a:gd name="adj" fmla="val 3604"/>
            </a:avLst>
          </a:prstGeom>
          <a:noFill/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 will use your calculator when working with trigonometric ratios for Higher GCSE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calculate sin 30⁰ type..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7030A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cos30⁰? </a:t>
            </a: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7030A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5tan45⁰?</a:t>
            </a: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55759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ED947A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Inverse Trig. Ratios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8" name="TextBox 107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5-Point Star 57"/>
          <p:cNvSpPr/>
          <p:nvPr/>
        </p:nvSpPr>
        <p:spPr>
          <a:xfrm>
            <a:off x="447924" y="606500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301160" y="2996952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Franklin Gothic Medium" pitchFamily="34" charset="0"/>
              </a:rPr>
              <a:t>SIN</a:t>
            </a:r>
            <a:endParaRPr lang="en-GB" sz="16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902120" y="299695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343392" y="299695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0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62" name="Group 44"/>
          <p:cNvGrpSpPr/>
          <p:nvPr/>
        </p:nvGrpSpPr>
        <p:grpSpPr>
          <a:xfrm>
            <a:off x="1028288" y="3802056"/>
            <a:ext cx="2543744" cy="1139112"/>
            <a:chOff x="1236168" y="3370008"/>
            <a:chExt cx="2543744" cy="1139112"/>
          </a:xfrm>
        </p:grpSpPr>
        <p:sp>
          <p:nvSpPr>
            <p:cNvPr id="65" name="Rectangle 64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0.5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sin(30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73" name="5-Point Star 72"/>
          <p:cNvSpPr/>
          <p:nvPr/>
        </p:nvSpPr>
        <p:spPr>
          <a:xfrm>
            <a:off x="3601528" y="4092380"/>
            <a:ext cx="538424" cy="503496"/>
          </a:xfrm>
          <a:prstGeom prst="star5">
            <a:avLst/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3105899" y="5949280"/>
            <a:ext cx="90478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104076" y="5445224"/>
            <a:ext cx="90478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5-Point Star 78"/>
          <p:cNvSpPr/>
          <p:nvPr/>
        </p:nvSpPr>
        <p:spPr>
          <a:xfrm>
            <a:off x="4768404" y="607672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133876" y="306896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Franklin Gothic Medium" pitchFamily="34" charset="0"/>
              </a:rPr>
              <a:t>SIN</a:t>
            </a:r>
            <a:endParaRPr lang="en-GB" sz="16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734836" y="306896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0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508104" y="306896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95" name="Group 44"/>
          <p:cNvGrpSpPr/>
          <p:nvPr/>
        </p:nvGrpSpPr>
        <p:grpSpPr>
          <a:xfrm>
            <a:off x="5484640" y="3803788"/>
            <a:ext cx="2543744" cy="1139112"/>
            <a:chOff x="1236168" y="3370008"/>
            <a:chExt cx="2543744" cy="1139112"/>
          </a:xfrm>
        </p:grpSpPr>
        <p:sp>
          <p:nvSpPr>
            <p:cNvPr id="96" name="Rectangle 95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30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sin</a:t>
              </a:r>
              <a:r>
                <a:rPr lang="en-GB" sz="2000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-1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(0.5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103" name="Rounded Rectangle 102"/>
          <p:cNvSpPr/>
          <p:nvPr/>
        </p:nvSpPr>
        <p:spPr>
          <a:xfrm>
            <a:off x="7176108" y="306896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.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7614724" y="306896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7" name="5-Point Star 106"/>
          <p:cNvSpPr/>
          <p:nvPr/>
        </p:nvSpPr>
        <p:spPr>
          <a:xfrm>
            <a:off x="4758528" y="5488296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7997080" y="5875540"/>
            <a:ext cx="42825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518731" y="5373216"/>
            <a:ext cx="90478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43608" y="1124744"/>
            <a:ext cx="4320480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57200" y="196632"/>
            <a:ext cx="8153400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Your Calculator Mode: Are you Exam Ready?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908720"/>
            <a:ext cx="8153400" cy="5644480"/>
          </a:xfrm>
          <a:prstGeom prst="roundRect">
            <a:avLst>
              <a:gd name="adj" fmla="val 2537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059832" y="1182004"/>
            <a:ext cx="288000" cy="2880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Franklin Gothic Medium" pitchFamily="34" charset="0"/>
              </a:rPr>
              <a:t>D</a:t>
            </a:r>
            <a:endParaRPr lang="en-GB" sz="20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88296" y="1052736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Math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8128" y="1571540"/>
            <a:ext cx="4104456" cy="1160512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eft Arrow 14"/>
          <p:cNvSpPr/>
          <p:nvPr/>
        </p:nvSpPr>
        <p:spPr>
          <a:xfrm>
            <a:off x="5580112" y="980728"/>
            <a:ext cx="2304256" cy="20309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This is how your screen should look</a:t>
            </a:r>
            <a:endParaRPr lang="en-GB" b="1" dirty="0"/>
          </a:p>
        </p:txBody>
      </p:sp>
      <p:sp>
        <p:nvSpPr>
          <p:cNvPr id="17" name="Right Arrow 16"/>
          <p:cNvSpPr/>
          <p:nvPr/>
        </p:nvSpPr>
        <p:spPr>
          <a:xfrm>
            <a:off x="1115648" y="3819520"/>
            <a:ext cx="2304224" cy="22322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dirty="0" smtClean="0"/>
              <a:t>Make sure NONE of these are on your screen</a:t>
            </a:r>
            <a:endParaRPr lang="en-GB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644296" y="3516248"/>
            <a:ext cx="288000" cy="2880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Franklin Gothic Medium" pitchFamily="34" charset="0"/>
              </a:rPr>
              <a:t>R</a:t>
            </a:r>
            <a:endParaRPr lang="en-GB" sz="20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35896" y="3891068"/>
            <a:ext cx="288000" cy="2880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Franklin Gothic Medium" pitchFamily="34" charset="0"/>
              </a:rPr>
              <a:t>G</a:t>
            </a:r>
            <a:endParaRPr lang="en-GB" sz="20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1835696" y="1833258"/>
            <a:ext cx="1224136" cy="599196"/>
          </a:xfrm>
          <a:prstGeom prst="borderCallout1">
            <a:avLst>
              <a:gd name="adj1" fmla="val -941"/>
              <a:gd name="adj2" fmla="val 89708"/>
              <a:gd name="adj3" fmla="val -64719"/>
              <a:gd name="adj4" fmla="val 1085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Angles are in Degrees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3419872" y="1833258"/>
            <a:ext cx="1664600" cy="599196"/>
          </a:xfrm>
          <a:prstGeom prst="borderCallout1">
            <a:avLst>
              <a:gd name="adj1" fmla="val -940"/>
              <a:gd name="adj2" fmla="val 39144"/>
              <a:gd name="adj3" fmla="val -59796"/>
              <a:gd name="adj4" fmla="val 4950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Gives us simple to read answers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86320" y="4373488"/>
            <a:ext cx="172668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M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4" name="Line Callout 1 23"/>
          <p:cNvSpPr/>
          <p:nvPr/>
        </p:nvSpPr>
        <p:spPr>
          <a:xfrm>
            <a:off x="4139952" y="3545744"/>
            <a:ext cx="2088232" cy="599196"/>
          </a:xfrm>
          <a:prstGeom prst="borderCallout1">
            <a:avLst>
              <a:gd name="adj1" fmla="val -941"/>
              <a:gd name="adj2" fmla="val 89708"/>
              <a:gd name="adj3" fmla="val 48504"/>
              <a:gd name="adj4" fmla="val -756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Will give wrong answers for angles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Line Callout 1 24"/>
          <p:cNvSpPr/>
          <p:nvPr/>
        </p:nvSpPr>
        <p:spPr>
          <a:xfrm>
            <a:off x="4139952" y="4319384"/>
            <a:ext cx="2088232" cy="599196"/>
          </a:xfrm>
          <a:prstGeom prst="borderCallout1">
            <a:avLst>
              <a:gd name="adj1" fmla="val -941"/>
              <a:gd name="adj2" fmla="val 89708"/>
              <a:gd name="adj3" fmla="val 50965"/>
              <a:gd name="adj4" fmla="val -107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There is something stored in Memory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11312" y="5639152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FIX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SCI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7" name="Line Callout 1 26"/>
          <p:cNvSpPr/>
          <p:nvPr/>
        </p:nvSpPr>
        <p:spPr>
          <a:xfrm>
            <a:off x="4355976" y="5812612"/>
            <a:ext cx="1872208" cy="599196"/>
          </a:xfrm>
          <a:prstGeom prst="borderCallout1">
            <a:avLst>
              <a:gd name="adj1" fmla="val -941"/>
              <a:gd name="adj2" fmla="val 89708"/>
              <a:gd name="adj3" fmla="val 35705"/>
              <a:gd name="adj4" fmla="val -121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Answers will be in strange formats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44" name="Picture 4" descr="http://fleatickss.com/wp-content/uploads/2011/09/Tick-Cros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209"/>
          <a:stretch>
            <a:fillRect/>
          </a:stretch>
        </p:blipFill>
        <p:spPr bwMode="auto">
          <a:xfrm>
            <a:off x="7092248" y="1700808"/>
            <a:ext cx="1296176" cy="1611119"/>
          </a:xfrm>
          <a:prstGeom prst="rect">
            <a:avLst/>
          </a:prstGeom>
          <a:noFill/>
        </p:spPr>
      </p:pic>
      <p:pic>
        <p:nvPicPr>
          <p:cNvPr id="28" name="Picture 4" descr="http://fleatickss.com/wp-content/uploads/2011/09/Tick-Cros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182"/>
          <a:stretch>
            <a:fillRect/>
          </a:stretch>
        </p:blipFill>
        <p:spPr bwMode="auto">
          <a:xfrm>
            <a:off x="457200" y="4603604"/>
            <a:ext cx="1114113" cy="1531928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6999568" y="5938264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MODE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387440" y="5938264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611576" y="593826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8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83248" y="5187672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MODE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95256" y="518767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984328" y="383060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MODE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72200" y="383060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596336" y="383060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5" name="Line Callout 1 44"/>
          <p:cNvSpPr/>
          <p:nvPr/>
        </p:nvSpPr>
        <p:spPr>
          <a:xfrm>
            <a:off x="4355976" y="5069944"/>
            <a:ext cx="1872208" cy="599196"/>
          </a:xfrm>
          <a:prstGeom prst="borderCallout1">
            <a:avLst>
              <a:gd name="adj1" fmla="val -941"/>
              <a:gd name="adj2" fmla="val 89708"/>
              <a:gd name="adj3" fmla="val 33243"/>
              <a:gd name="adj4" fmla="val -738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Input screen will look strange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372200" y="449388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993984" y="450087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9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40720" y="45091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34884" y="5178380"/>
            <a:ext cx="655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Franklin Gothic Medium" pitchFamily="34" charset="0"/>
              </a:rPr>
              <a:t>STAT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89848" y="3140968"/>
            <a:ext cx="232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Follow these steps to remove any…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032024" y="593453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19344" y="3140968"/>
            <a:ext cx="2098576" cy="327084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Connector 54"/>
          <p:cNvCxnSpPr/>
          <p:nvPr/>
        </p:nvCxnSpPr>
        <p:spPr>
          <a:xfrm>
            <a:off x="6372692" y="4319384"/>
            <a:ext cx="2000984" cy="0"/>
          </a:xfrm>
          <a:prstGeom prst="lin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372200" y="5013176"/>
            <a:ext cx="2000984" cy="0"/>
          </a:xfrm>
          <a:prstGeom prst="lin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372200" y="5733256"/>
            <a:ext cx="2000984" cy="0"/>
          </a:xfrm>
          <a:prstGeom prst="lin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grpSp>
        <p:nvGrpSpPr>
          <p:cNvPr id="3" name="Group 45"/>
          <p:cNvGrpSpPr/>
          <p:nvPr/>
        </p:nvGrpSpPr>
        <p:grpSpPr>
          <a:xfrm>
            <a:off x="7936037" y="1052736"/>
            <a:ext cx="874293" cy="864096"/>
            <a:chOff x="354688" y="610732"/>
            <a:chExt cx="1905000" cy="1905000"/>
          </a:xfrm>
        </p:grpSpPr>
        <p:pic>
          <p:nvPicPr>
            <p:cNvPr id="54" name="Picture 4" descr="http://bigsellinganswers.com/newsletter/wp-content/uploads/2010/07/guru1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688" y="610732"/>
              <a:ext cx="1905000" cy="1905000"/>
            </a:xfrm>
            <a:prstGeom prst="rect">
              <a:avLst/>
            </a:prstGeom>
            <a:noFill/>
          </p:spPr>
        </p:pic>
        <p:pic>
          <p:nvPicPr>
            <p:cNvPr id="58" name="Picture 6" descr="http://t3.gstatic.com/images?q=tbn:ANd9GcQwhSczf2Ep8-LXG1PjRWeJyUrn89vYXcDK5i6Cgsm9gD3mTAFHC88tspO9P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5035">
              <a:off x="678566" y="1178206"/>
              <a:ext cx="451404" cy="506840"/>
            </a:xfrm>
            <a:prstGeom prst="rect">
              <a:avLst/>
            </a:prstGeom>
            <a:noFill/>
          </p:spPr>
        </p:pic>
      </p:grpSp>
      <p:sp>
        <p:nvSpPr>
          <p:cNvPr id="46" name="TextBox 45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 animBg="1"/>
      <p:bldP spid="25" grpId="0" animBg="1"/>
      <p:bldP spid="26" grpId="0"/>
      <p:bldP spid="27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/>
      <p:bldP spid="51" grpId="0"/>
      <p:bldP spid="52" grpId="0" animBg="1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2" name="TextBox 11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39552" y="836712"/>
            <a:ext cx="8064896" cy="6084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Plenary: Finding the Ultimate Calculator Guru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0500" y="1537795"/>
            <a:ext cx="8064896" cy="2269962"/>
          </a:xfrm>
          <a:prstGeom prst="roundRect">
            <a:avLst>
              <a:gd name="adj" fmla="val 8093"/>
            </a:avLst>
          </a:prstGeom>
          <a:solidFill>
            <a:schemeClr val="bg1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Put away all calculators and papers from today’s lesson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Working together, label as many buttons and shift functions as possible on your sheet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Can you improve on your score for the starter?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512" r="22856"/>
          <a:stretch>
            <a:fillRect/>
          </a:stretch>
        </p:blipFill>
        <p:spPr bwMode="auto">
          <a:xfrm>
            <a:off x="3563888" y="4005064"/>
            <a:ext cx="1504125" cy="20648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4" name="Group 17"/>
          <p:cNvGrpSpPr/>
          <p:nvPr/>
        </p:nvGrpSpPr>
        <p:grpSpPr>
          <a:xfrm>
            <a:off x="6309420" y="2583884"/>
            <a:ext cx="2295028" cy="1772186"/>
            <a:chOff x="354688" y="610732"/>
            <a:chExt cx="1905000" cy="1905000"/>
          </a:xfrm>
        </p:grpSpPr>
        <p:pic>
          <p:nvPicPr>
            <p:cNvPr id="19" name="Picture 4" descr="http://bigsellinganswers.com/newsletter/wp-content/uploads/2010/07/guru1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688" y="610732"/>
              <a:ext cx="1905000" cy="1905000"/>
            </a:xfrm>
            <a:prstGeom prst="rect">
              <a:avLst/>
            </a:prstGeom>
            <a:noFill/>
          </p:spPr>
        </p:pic>
        <p:pic>
          <p:nvPicPr>
            <p:cNvPr id="20" name="Picture 6" descr="http://t3.gstatic.com/images?q=tbn:ANd9GcQwhSczf2Ep8-LXG1PjRWeJyUrn89vYXcDK5i6Cgsm9gD3mTAFHC88tspO9P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5035">
              <a:off x="678566" y="1178206"/>
              <a:ext cx="451404" cy="5068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030908" y="1268760"/>
            <a:ext cx="7214400" cy="1537568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Identify the location and use of different function buttons on your scientific calculator (</a:t>
            </a:r>
            <a:r>
              <a:rPr lang="en-US" sz="2000" b="1" dirty="0" smtClean="0">
                <a:solidFill>
                  <a:schemeClr val="tx1"/>
                </a:solidFill>
              </a:rPr>
              <a:t>G-A*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Use your calculator to perform calculations efficiently (</a:t>
            </a:r>
            <a:r>
              <a:rPr lang="en-US" sz="2000" b="1" dirty="0" smtClean="0">
                <a:solidFill>
                  <a:schemeClr val="tx1"/>
                </a:solidFill>
              </a:rPr>
              <a:t>G-A*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43608" y="540172"/>
            <a:ext cx="7200800" cy="609600"/>
          </a:xfrm>
          <a:prstGeom prst="roundRect">
            <a:avLst>
              <a:gd name="adj" fmla="val 21100"/>
            </a:avLst>
          </a:prstGeom>
          <a:solidFill>
            <a:srgbClr val="ED947A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Review Learning Objective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9" name="TextBox 8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4960681" y="5059884"/>
            <a:ext cx="3283727" cy="1177428"/>
            <a:chOff x="4701284" y="4940568"/>
            <a:chExt cx="3283727" cy="1177428"/>
          </a:xfrm>
        </p:grpSpPr>
        <p:pic>
          <p:nvPicPr>
            <p:cNvPr id="14" name="Picture 13" descr="baffled-smiley-fac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24128" y="4940568"/>
              <a:ext cx="1159024" cy="1154195"/>
            </a:xfrm>
            <a:prstGeom prst="rect">
              <a:avLst/>
            </a:prstGeom>
          </p:spPr>
        </p:pic>
        <p:pic>
          <p:nvPicPr>
            <p:cNvPr id="15" name="Picture 6" descr="http://www.millsupperclub.com/image_frownface_mill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1284" y="5007536"/>
              <a:ext cx="1022844" cy="1013752"/>
            </a:xfrm>
            <a:prstGeom prst="rect">
              <a:avLst/>
            </a:prstGeom>
            <a:noFill/>
          </p:spPr>
        </p:pic>
        <p:pic>
          <p:nvPicPr>
            <p:cNvPr id="16" name="Picture 8" descr="http://www.inlawsolutions.com/wp-content/uploads/2009/04/smiley-face1-300x299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04248" y="4941168"/>
              <a:ext cx="1180763" cy="1176828"/>
            </a:xfrm>
            <a:prstGeom prst="rect">
              <a:avLst/>
            </a:prstGeom>
            <a:noFill/>
          </p:spPr>
        </p:pic>
      </p:grpSp>
      <p:sp>
        <p:nvSpPr>
          <p:cNvPr id="12" name="Rounded Rectangular Callout 11"/>
          <p:cNvSpPr/>
          <p:nvPr/>
        </p:nvSpPr>
        <p:spPr>
          <a:xfrm>
            <a:off x="5076056" y="3212976"/>
            <a:ext cx="2880320" cy="1600200"/>
          </a:xfrm>
          <a:prstGeom prst="wedgeRoundRectCallout">
            <a:avLst>
              <a:gd name="adj1" fmla="val -54965"/>
              <a:gd name="adj2" fmla="val -8191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How did you do?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116632"/>
          <a:ext cx="7704856" cy="6640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936104"/>
                <a:gridCol w="1656184"/>
                <a:gridCol w="2016224"/>
              </a:tblGrid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Topic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Page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Answers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Finding Percentages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7.25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Using Pi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31.415..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47523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BIDMAS</a:t>
                      </a:r>
                      <a:r>
                        <a:rPr lang="en-GB" sz="1400" baseline="0" dirty="0" smtClean="0"/>
                        <a:t> on the Calculator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Any calc</a:t>
                      </a:r>
                      <a:r>
                        <a:rPr lang="en-GB" sz="1400" baseline="0" dirty="0" smtClean="0"/>
                        <a:t> requiring BIDMAS &amp; answer</a:t>
                      </a:r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Using</a:t>
                      </a:r>
                      <a:r>
                        <a:rPr lang="en-GB" sz="1400" baseline="0" dirty="0" smtClean="0"/>
                        <a:t> Brackets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÷ (2 + 3) x 6 - 2 = 10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Squared Numbers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6.25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Square Roots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7.483…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Cubed Numbers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15.625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Cubed Roots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3.825..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Different Powers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23841.857..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3.741…</a:t>
                      </a:r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Different</a:t>
                      </a:r>
                      <a:r>
                        <a:rPr lang="en-GB" sz="1400" baseline="0" dirty="0" smtClean="0"/>
                        <a:t> Roots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2.735..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Basic Fractions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0.285714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4/49</a:t>
                      </a:r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Mixed Number Fractions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3.2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Negative Numbers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11.34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</a:t>
                      </a:r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Using the </a:t>
                      </a:r>
                      <a:r>
                        <a:rPr lang="en-GB" sz="1400" dirty="0" err="1" smtClean="0"/>
                        <a:t>Ans</a:t>
                      </a:r>
                      <a:r>
                        <a:rPr lang="en-GB" sz="1400" dirty="0" smtClean="0"/>
                        <a:t> Button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Standard Form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0.028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20160</a:t>
                      </a:r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Recurring Decimals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3.2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Trigonometry Ratios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0.866..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  <a:tr h="3401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Inverse</a:t>
                      </a:r>
                      <a:r>
                        <a:rPr lang="en-GB" sz="1400" baseline="0" dirty="0" smtClean="0"/>
                        <a:t> Trig. Ratios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76.702..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62812" y="3831552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96592" y="3831552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156812" y="4163828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 rot="16200000">
            <a:off x="-2795627" y="3117226"/>
            <a:ext cx="6610788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Guru Pack: Answers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2" name="TextBox 11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39552" y="836712"/>
            <a:ext cx="8064896" cy="6084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Starter: Memory Test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0500" y="1537795"/>
            <a:ext cx="8064896" cy="1315141"/>
          </a:xfrm>
          <a:prstGeom prst="roundRect">
            <a:avLst>
              <a:gd name="adj" fmla="val 8093"/>
            </a:avLst>
          </a:prstGeom>
          <a:solidFill>
            <a:schemeClr val="bg1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Place all calculators face down on the floor under your desk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</a:rPr>
              <a:t>Working together, label as many buttons as possible on your sheet</a:t>
            </a:r>
          </a:p>
          <a:p>
            <a:pPr marL="266700" lvl="0" indent="-266700">
              <a:lnSpc>
                <a:spcPct val="150000"/>
              </a:lnSpc>
              <a:buClr>
                <a:srgbClr val="00800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5642892" y="2636912"/>
            <a:ext cx="2961556" cy="3091255"/>
            <a:chOff x="7503317" y="4729923"/>
            <a:chExt cx="2097460" cy="1867119"/>
          </a:xfrm>
        </p:grpSpPr>
        <p:sp>
          <p:nvSpPr>
            <p:cNvPr id="9" name="5-Point Star 8"/>
            <p:cNvSpPr/>
            <p:nvPr/>
          </p:nvSpPr>
          <p:spPr>
            <a:xfrm>
              <a:off x="7503317" y="4729923"/>
              <a:ext cx="2097460" cy="1867119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prstClr val="black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0499" y="5437114"/>
              <a:ext cx="1259218" cy="724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 smtClean="0">
                  <a:solidFill>
                    <a:prstClr val="black"/>
                  </a:solidFill>
                </a:rPr>
                <a:t>Label as many of the </a:t>
              </a:r>
              <a:r>
                <a:rPr lang="en-GB" b="1" i="1" dirty="0" smtClean="0">
                  <a:solidFill>
                    <a:prstClr val="black"/>
                  </a:solidFill>
                </a:rPr>
                <a:t>shift </a:t>
              </a:r>
              <a:r>
                <a:rPr lang="en-GB" b="1" dirty="0" smtClean="0">
                  <a:solidFill>
                    <a:prstClr val="black"/>
                  </a:solidFill>
                </a:rPr>
                <a:t>functions as you can remember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512" r="22856"/>
          <a:stretch>
            <a:fillRect/>
          </a:stretch>
        </p:blipFill>
        <p:spPr bwMode="auto">
          <a:xfrm>
            <a:off x="1331640" y="3068960"/>
            <a:ext cx="2448272" cy="3361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35496" y="3096"/>
            <a:ext cx="874293" cy="864096"/>
            <a:chOff x="354688" y="610732"/>
            <a:chExt cx="1905000" cy="1905000"/>
          </a:xfrm>
        </p:grpSpPr>
        <p:pic>
          <p:nvPicPr>
            <p:cNvPr id="19" name="Picture 4" descr="http://bigsellinganswers.com/newsletter/wp-content/uploads/2010/07/guru1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688" y="610732"/>
              <a:ext cx="1905000" cy="1905000"/>
            </a:xfrm>
            <a:prstGeom prst="rect">
              <a:avLst/>
            </a:prstGeom>
            <a:noFill/>
          </p:spPr>
        </p:pic>
        <p:pic>
          <p:nvPicPr>
            <p:cNvPr id="20" name="Picture 6" descr="http://t3.gstatic.com/images?q=tbn:ANd9GcQwhSczf2Ep8-LXG1PjRWeJyUrn89vYXcDK5i6Cgsm9gD3mTAFHC88tspO9P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5035">
              <a:off x="678566" y="1178206"/>
              <a:ext cx="451404" cy="5068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371128"/>
            <a:ext cx="8153400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Getting to know your Calculator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1066800"/>
            <a:ext cx="8153400" cy="5486400"/>
          </a:xfrm>
          <a:prstGeom prst="roundRect">
            <a:avLst>
              <a:gd name="adj" fmla="val 3217"/>
            </a:avLst>
          </a:prstGeom>
          <a:noFill/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2" name="TextBox 11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4820" r="25716"/>
          <a:stretch>
            <a:fillRect/>
          </a:stretch>
        </p:blipFill>
        <p:spPr bwMode="auto">
          <a:xfrm>
            <a:off x="6465815" y="1196752"/>
            <a:ext cx="199461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62243" y="1268760"/>
            <a:ext cx="60699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spcBef>
                <a:spcPts val="12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000" dirty="0" smtClean="0"/>
              <a:t>Working in pairs, answer the questions on the sheet</a:t>
            </a:r>
          </a:p>
          <a:p>
            <a:pPr marL="274638" indent="-274638">
              <a:spcBef>
                <a:spcPts val="12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000" dirty="0" smtClean="0"/>
              <a:t>Both parts of the worksheet ask you to locate buttons using co-ordinates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7003" y="2488704"/>
            <a:ext cx="2088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lvl="0" indent="-274638">
              <a:spcBef>
                <a:spcPts val="12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</a:rPr>
              <a:t>For part A you need to look at the Number Buttons at the bottom of your calculator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1561" y="4481825"/>
            <a:ext cx="21602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spcBef>
                <a:spcPts val="1200"/>
              </a:spcBef>
              <a:buClr>
                <a:srgbClr val="7030A0"/>
              </a:buClr>
              <a:buFont typeface="Wingdings" pitchFamily="2" charset="2"/>
              <a:buChar char="§"/>
            </a:pPr>
            <a:r>
              <a:rPr lang="en-GB" sz="2000" dirty="0" smtClean="0"/>
              <a:t>For part B you need to look at the function buttons higher up the calculator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l="24820" t="64752" r="25716"/>
          <a:stretch>
            <a:fillRect/>
          </a:stretch>
        </p:blipFill>
        <p:spPr bwMode="auto">
          <a:xfrm>
            <a:off x="2756560" y="2545472"/>
            <a:ext cx="3456384" cy="184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l="24820" t="35044" r="25716" b="35248"/>
          <a:stretch>
            <a:fillRect/>
          </a:stretch>
        </p:blipFill>
        <p:spPr bwMode="auto">
          <a:xfrm>
            <a:off x="2771800" y="4707726"/>
            <a:ext cx="3456384" cy="155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>
            <a:off x="3491880" y="4232136"/>
            <a:ext cx="243028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91880" y="2438311"/>
            <a:ext cx="0" cy="1793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480832" y="6234127"/>
            <a:ext cx="24413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480832" y="4581128"/>
            <a:ext cx="0" cy="165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464040" y="2530232"/>
            <a:ext cx="468000" cy="432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412744" y="21328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(3,4)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44160" y="5183480"/>
            <a:ext cx="378000" cy="324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053688" y="51479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(6,3)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65815" y="3140968"/>
            <a:ext cx="1994617" cy="1091168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459448" y="2250584"/>
            <a:ext cx="1994617" cy="890384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7488920" y="5301208"/>
            <a:ext cx="1100288" cy="1223676"/>
            <a:chOff x="354688" y="610732"/>
            <a:chExt cx="1905000" cy="1905000"/>
          </a:xfrm>
        </p:grpSpPr>
        <p:pic>
          <p:nvPicPr>
            <p:cNvPr id="36" name="Picture 4" descr="http://bigsellinganswers.com/newsletter/wp-content/uploads/2010/07/guru1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688" y="610732"/>
              <a:ext cx="1905000" cy="1905000"/>
            </a:xfrm>
            <a:prstGeom prst="rect">
              <a:avLst/>
            </a:prstGeom>
            <a:noFill/>
          </p:spPr>
        </p:pic>
        <p:pic>
          <p:nvPicPr>
            <p:cNvPr id="37" name="Picture 6" descr="http://t3.gstatic.com/images?q=tbn:ANd9GcQwhSczf2Ep8-LXG1PjRWeJyUrn89vYXcDK5i6Cgsm9gD3mTAFHC88tspO9P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5035">
              <a:off x="678566" y="1178206"/>
              <a:ext cx="451404" cy="5068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5" grpId="0" animBg="1"/>
      <p:bldP spid="26" grpId="0"/>
      <p:bldP spid="27" grpId="0" animBg="1"/>
      <p:bldP spid="28" grpId="0"/>
      <p:bldP spid="33" grpId="0" animBg="1"/>
      <p:bldP spid="33" grpId="1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43608" y="1124744"/>
            <a:ext cx="4320480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57200" y="196632"/>
            <a:ext cx="8153400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Your Calculator Mode: Are you Exam Ready?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908720"/>
            <a:ext cx="8153400" cy="5644480"/>
          </a:xfrm>
          <a:prstGeom prst="roundRect">
            <a:avLst>
              <a:gd name="adj" fmla="val 2537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059832" y="1182004"/>
            <a:ext cx="288000" cy="2880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Franklin Gothic Medium" pitchFamily="34" charset="0"/>
              </a:rPr>
              <a:t>D</a:t>
            </a:r>
            <a:endParaRPr lang="en-GB" sz="20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88296" y="1052736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Math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8128" y="1571540"/>
            <a:ext cx="4104456" cy="1160512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eft Arrow 14"/>
          <p:cNvSpPr/>
          <p:nvPr/>
        </p:nvSpPr>
        <p:spPr>
          <a:xfrm>
            <a:off x="5580112" y="980728"/>
            <a:ext cx="2304256" cy="20309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This is how your screen should look</a:t>
            </a:r>
            <a:endParaRPr lang="en-GB" b="1" dirty="0"/>
          </a:p>
        </p:txBody>
      </p:sp>
      <p:sp>
        <p:nvSpPr>
          <p:cNvPr id="17" name="Right Arrow 16"/>
          <p:cNvSpPr/>
          <p:nvPr/>
        </p:nvSpPr>
        <p:spPr>
          <a:xfrm>
            <a:off x="1115648" y="3819520"/>
            <a:ext cx="2304224" cy="22322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dirty="0" smtClean="0"/>
              <a:t>Make sure NONE of these are on your screen</a:t>
            </a:r>
            <a:endParaRPr lang="en-GB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644296" y="3516248"/>
            <a:ext cx="288000" cy="2880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Franklin Gothic Medium" pitchFamily="34" charset="0"/>
              </a:rPr>
              <a:t>R</a:t>
            </a:r>
            <a:endParaRPr lang="en-GB" sz="20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35896" y="3891068"/>
            <a:ext cx="288000" cy="2880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Franklin Gothic Medium" pitchFamily="34" charset="0"/>
              </a:rPr>
              <a:t>G</a:t>
            </a:r>
            <a:endParaRPr lang="en-GB" sz="20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1835696" y="1833258"/>
            <a:ext cx="1224136" cy="599196"/>
          </a:xfrm>
          <a:prstGeom prst="borderCallout1">
            <a:avLst>
              <a:gd name="adj1" fmla="val -941"/>
              <a:gd name="adj2" fmla="val 89708"/>
              <a:gd name="adj3" fmla="val -64719"/>
              <a:gd name="adj4" fmla="val 1085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Angles are in Degrees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3419872" y="1833258"/>
            <a:ext cx="1664600" cy="599196"/>
          </a:xfrm>
          <a:prstGeom prst="borderCallout1">
            <a:avLst>
              <a:gd name="adj1" fmla="val -940"/>
              <a:gd name="adj2" fmla="val 39144"/>
              <a:gd name="adj3" fmla="val -59796"/>
              <a:gd name="adj4" fmla="val 4950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Gives us simple to read answers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86320" y="4373488"/>
            <a:ext cx="172668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M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4" name="Line Callout 1 23"/>
          <p:cNvSpPr/>
          <p:nvPr/>
        </p:nvSpPr>
        <p:spPr>
          <a:xfrm>
            <a:off x="4139952" y="3545744"/>
            <a:ext cx="2088232" cy="599196"/>
          </a:xfrm>
          <a:prstGeom prst="borderCallout1">
            <a:avLst>
              <a:gd name="adj1" fmla="val -941"/>
              <a:gd name="adj2" fmla="val 89708"/>
              <a:gd name="adj3" fmla="val 48504"/>
              <a:gd name="adj4" fmla="val -756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Will give wrong answers for angles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Line Callout 1 24"/>
          <p:cNvSpPr/>
          <p:nvPr/>
        </p:nvSpPr>
        <p:spPr>
          <a:xfrm>
            <a:off x="4139952" y="4319384"/>
            <a:ext cx="2088232" cy="599196"/>
          </a:xfrm>
          <a:prstGeom prst="borderCallout1">
            <a:avLst>
              <a:gd name="adj1" fmla="val -941"/>
              <a:gd name="adj2" fmla="val 89708"/>
              <a:gd name="adj3" fmla="val 50965"/>
              <a:gd name="adj4" fmla="val -107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There is something stored in Memory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11312" y="5639152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FIX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SCI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7" name="Line Callout 1 26"/>
          <p:cNvSpPr/>
          <p:nvPr/>
        </p:nvSpPr>
        <p:spPr>
          <a:xfrm>
            <a:off x="4355976" y="5812612"/>
            <a:ext cx="1872208" cy="599196"/>
          </a:xfrm>
          <a:prstGeom prst="borderCallout1">
            <a:avLst>
              <a:gd name="adj1" fmla="val -941"/>
              <a:gd name="adj2" fmla="val 89708"/>
              <a:gd name="adj3" fmla="val 35705"/>
              <a:gd name="adj4" fmla="val -121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Answers will be in strange formats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44" name="Picture 4" descr="http://fleatickss.com/wp-content/uploads/2011/09/Tick-Cros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209"/>
          <a:stretch>
            <a:fillRect/>
          </a:stretch>
        </p:blipFill>
        <p:spPr bwMode="auto">
          <a:xfrm>
            <a:off x="7092248" y="1700808"/>
            <a:ext cx="1296176" cy="1611119"/>
          </a:xfrm>
          <a:prstGeom prst="rect">
            <a:avLst/>
          </a:prstGeom>
          <a:noFill/>
        </p:spPr>
      </p:pic>
      <p:pic>
        <p:nvPicPr>
          <p:cNvPr id="28" name="Picture 4" descr="http://fleatickss.com/wp-content/uploads/2011/09/Tick-Cros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182"/>
          <a:stretch>
            <a:fillRect/>
          </a:stretch>
        </p:blipFill>
        <p:spPr bwMode="auto">
          <a:xfrm>
            <a:off x="457200" y="4603604"/>
            <a:ext cx="1114113" cy="1531928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6999568" y="5938264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MODE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387440" y="5938264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611576" y="593826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8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383248" y="5187672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MODE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95256" y="518767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984328" y="383060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MODE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72200" y="383060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596336" y="383060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5" name="Line Callout 1 44"/>
          <p:cNvSpPr/>
          <p:nvPr/>
        </p:nvSpPr>
        <p:spPr>
          <a:xfrm>
            <a:off x="4355976" y="5069944"/>
            <a:ext cx="1872208" cy="599196"/>
          </a:xfrm>
          <a:prstGeom prst="borderCallout1">
            <a:avLst>
              <a:gd name="adj1" fmla="val -941"/>
              <a:gd name="adj2" fmla="val 89708"/>
              <a:gd name="adj3" fmla="val 33243"/>
              <a:gd name="adj4" fmla="val -738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Input screen will look strange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372200" y="449388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993984" y="450087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9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40720" y="45091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34884" y="5178380"/>
            <a:ext cx="655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Franklin Gothic Medium" pitchFamily="34" charset="0"/>
              </a:rPr>
              <a:t>STAT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89848" y="3140968"/>
            <a:ext cx="232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Follow these steps to remove any…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032024" y="593453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19344" y="3140968"/>
            <a:ext cx="2098576" cy="327084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Connector 54"/>
          <p:cNvCxnSpPr/>
          <p:nvPr/>
        </p:nvCxnSpPr>
        <p:spPr>
          <a:xfrm>
            <a:off x="6372692" y="4319384"/>
            <a:ext cx="2000984" cy="0"/>
          </a:xfrm>
          <a:prstGeom prst="lin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372200" y="5013176"/>
            <a:ext cx="2000984" cy="0"/>
          </a:xfrm>
          <a:prstGeom prst="lin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372200" y="5733256"/>
            <a:ext cx="2000984" cy="0"/>
          </a:xfrm>
          <a:prstGeom prst="lin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grpSp>
        <p:nvGrpSpPr>
          <p:cNvPr id="46" name="Group 45"/>
          <p:cNvGrpSpPr/>
          <p:nvPr/>
        </p:nvGrpSpPr>
        <p:grpSpPr>
          <a:xfrm>
            <a:off x="7936037" y="1052736"/>
            <a:ext cx="874293" cy="864096"/>
            <a:chOff x="354688" y="610732"/>
            <a:chExt cx="1905000" cy="1905000"/>
          </a:xfrm>
        </p:grpSpPr>
        <p:pic>
          <p:nvPicPr>
            <p:cNvPr id="54" name="Picture 4" descr="http://bigsellinganswers.com/newsletter/wp-content/uploads/2010/07/guru1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688" y="610732"/>
              <a:ext cx="1905000" cy="1905000"/>
            </a:xfrm>
            <a:prstGeom prst="rect">
              <a:avLst/>
            </a:prstGeom>
            <a:noFill/>
          </p:spPr>
        </p:pic>
        <p:pic>
          <p:nvPicPr>
            <p:cNvPr id="58" name="Picture 6" descr="http://t3.gstatic.com/images?q=tbn:ANd9GcQwhSczf2Ep8-LXG1PjRWeJyUrn89vYXcDK5i6Cgsm9gD3mTAFHC88tspO9P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5035">
              <a:off x="678566" y="1178206"/>
              <a:ext cx="451404" cy="5068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 animBg="1"/>
      <p:bldP spid="25" grpId="0" animBg="1"/>
      <p:bldP spid="26" grpId="0"/>
      <p:bldP spid="27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/>
      <p:bldP spid="51" grpId="0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1066800"/>
            <a:ext cx="8153400" cy="3658344"/>
          </a:xfrm>
          <a:prstGeom prst="roundRect">
            <a:avLst>
              <a:gd name="adj" fmla="val 3217"/>
            </a:avLst>
          </a:prstGeom>
          <a:noFill/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Now its time for </a:t>
            </a:r>
            <a:r>
              <a:rPr lang="en-US" sz="2400" b="1" dirty="0" smtClean="0">
                <a:solidFill>
                  <a:schemeClr val="tx1"/>
                </a:solidFill>
              </a:rPr>
              <a:t>YOU</a:t>
            </a:r>
            <a:r>
              <a:rPr lang="en-US" sz="2400" dirty="0" smtClean="0">
                <a:solidFill>
                  <a:schemeClr val="tx1"/>
                </a:solidFill>
              </a:rPr>
              <a:t> to become a </a:t>
            </a:r>
          </a:p>
          <a:p>
            <a:pPr marL="176213" indent="-176213">
              <a:buClr>
                <a:schemeClr val="accent4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GURU</a:t>
            </a:r>
            <a:r>
              <a:rPr lang="en-US" sz="2400" dirty="0" smtClean="0">
                <a:solidFill>
                  <a:schemeClr val="tx1"/>
                </a:solidFill>
              </a:rPr>
              <a:t> at using your calculator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Being able to use your calculator effectively </a:t>
            </a:r>
          </a:p>
          <a:p>
            <a:pPr marL="176213" indent="-176213">
              <a:buClr>
                <a:schemeClr val="accent4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	and efficiently will help you be able to answer </a:t>
            </a:r>
          </a:p>
          <a:p>
            <a:pPr marL="176213" indent="-176213">
              <a:buClr>
                <a:schemeClr val="accent4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	more exam questions, quicker – improving your Grade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Work individually through this pack, following the instructions as you go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371128"/>
            <a:ext cx="8153400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Calculator Guru Pack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705600" y="1091952"/>
            <a:ext cx="1905000" cy="1905000"/>
            <a:chOff x="354688" y="610732"/>
            <a:chExt cx="1905000" cy="1905000"/>
          </a:xfrm>
        </p:grpSpPr>
        <p:pic>
          <p:nvPicPr>
            <p:cNvPr id="12" name="Picture 4" descr="http://bigsellinganswers.com/newsletter/wp-content/uploads/2010/07/guru1.gif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688" y="610732"/>
              <a:ext cx="1905000" cy="1905000"/>
            </a:xfrm>
            <a:prstGeom prst="rect">
              <a:avLst/>
            </a:prstGeom>
            <a:noFill/>
          </p:spPr>
        </p:pic>
        <p:pic>
          <p:nvPicPr>
            <p:cNvPr id="13" name="Picture 6" descr="http://t3.gstatic.com/images?q=tbn:ANd9GcQwhSczf2Ep8-LXG1PjRWeJyUrn89vYXcDK5i6Cgsm9gD3mTAFHC88tspO9P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5035">
              <a:off x="678566" y="1178206"/>
              <a:ext cx="451404" cy="506840"/>
            </a:xfrm>
            <a:prstGeom prst="rect">
              <a:avLst/>
            </a:prstGeom>
            <a:noFill/>
          </p:spPr>
        </p:pic>
      </p:grpSp>
      <p:grpSp>
        <p:nvGrpSpPr>
          <p:cNvPr id="24" name="Group 23"/>
          <p:cNvGrpSpPr/>
          <p:nvPr/>
        </p:nvGrpSpPr>
        <p:grpSpPr>
          <a:xfrm>
            <a:off x="3231612" y="4235836"/>
            <a:ext cx="5156812" cy="2188096"/>
            <a:chOff x="2871572" y="4235836"/>
            <a:chExt cx="5156812" cy="2188096"/>
          </a:xfrm>
        </p:grpSpPr>
        <p:sp>
          <p:nvSpPr>
            <p:cNvPr id="18" name="Rectangle 17"/>
            <p:cNvSpPr/>
            <p:nvPr/>
          </p:nvSpPr>
          <p:spPr>
            <a:xfrm>
              <a:off x="2871572" y="4235836"/>
              <a:ext cx="5156812" cy="218809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2987824" y="4365104"/>
              <a:ext cx="538424" cy="503496"/>
            </a:xfrm>
            <a:prstGeom prst="star5">
              <a:avLst/>
            </a:prstGeom>
            <a:solidFill>
              <a:srgbClr val="93D76E"/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D</a:t>
              </a:r>
              <a:endParaRPr lang="en-GB" sz="2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2987824" y="5662989"/>
              <a:ext cx="538424" cy="503496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E</a:t>
              </a:r>
              <a:endParaRPr lang="en-GB" sz="2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59832" y="5083443"/>
              <a:ext cx="538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7030A0"/>
                  </a:solidFill>
                </a:rPr>
                <a:t>Q)</a:t>
              </a:r>
              <a:endParaRPr lang="en-GB" b="1" dirty="0">
                <a:solidFill>
                  <a:srgbClr val="7030A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35896" y="4366845"/>
              <a:ext cx="4392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Where you see this, refer back to the page 2 on how to get decimal answers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5896" y="5013176"/>
              <a:ext cx="4392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Where you see this, answer the question(s)  writing your answer on the line provided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35896" y="5662989"/>
              <a:ext cx="4392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These are extension questions, tackle these if you are aiming for Higher GCSE Grades</a:t>
              </a:r>
              <a:endParaRPr lang="en-GB" dirty="0"/>
            </a:p>
          </p:txBody>
        </p:sp>
      </p:grpSp>
      <p:pic>
        <p:nvPicPr>
          <p:cNvPr id="22" name="Picture 8" descr="http://www.inlawsolutions.com/wp-content/uploads/2009/04/smiley-face1-300x29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056" y="1196752"/>
            <a:ext cx="720080" cy="71768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1560" y="5013176"/>
            <a:ext cx="2314600" cy="134048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en-GB" dirty="0" smtClean="0">
                <a:solidFill>
                  <a:schemeClr val="tx1"/>
                </a:solidFill>
              </a:rPr>
              <a:t>Name: 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solidFill>
                  <a:schemeClr val="tx1"/>
                </a:solidFill>
              </a:rPr>
              <a:t>Class: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solidFill>
                  <a:schemeClr val="tx1"/>
                </a:solidFill>
              </a:rPr>
              <a:t>Teacher: 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6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27" name="TextBox 26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292080" y="3717032"/>
            <a:ext cx="921356" cy="576064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300192" y="3717032"/>
            <a:ext cx="921356" cy="576064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7308304" y="3717032"/>
            <a:ext cx="921356" cy="576064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57200" y="908720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Switching Off!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643700"/>
            <a:ext cx="3898776" cy="3873532"/>
          </a:xfrm>
          <a:prstGeom prst="roundRect">
            <a:avLst>
              <a:gd name="adj" fmla="val 3845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spcBef>
                <a:spcPts val="600"/>
              </a:spcBef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Your calculator will automatically switch off after 10 minutes</a:t>
            </a:r>
          </a:p>
          <a:p>
            <a:pPr marL="176213" indent="-176213">
              <a:spcBef>
                <a:spcPts val="600"/>
              </a:spcBef>
              <a:buClr>
                <a:srgbClr val="0000FF"/>
              </a:buClr>
              <a:buFont typeface="Wingdings" charset="2"/>
              <a:buChar char="§"/>
            </a:pPr>
            <a:endParaRPr lang="en-US" sz="500" dirty="0" smtClean="0">
              <a:solidFill>
                <a:schemeClr val="tx1"/>
              </a:solidFill>
            </a:endParaRPr>
          </a:p>
          <a:p>
            <a:pPr marL="176213" indent="-176213">
              <a:spcBef>
                <a:spcPts val="600"/>
              </a:spcBef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make your battery last longer switch it off yourself…</a:t>
            </a:r>
          </a:p>
          <a:p>
            <a:pPr marL="176213" indent="-176213">
              <a:spcBef>
                <a:spcPts val="600"/>
              </a:spcBef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spcBef>
                <a:spcPts val="600"/>
              </a:spcBef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spcBef>
                <a:spcPts val="600"/>
              </a:spcBef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now that you can switch your calculator on and off</a:t>
            </a:r>
          </a:p>
          <a:p>
            <a:pPr marL="176213" indent="-176213">
              <a:spcBef>
                <a:spcPts val="600"/>
              </a:spcBef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spcBef>
                <a:spcPts val="600"/>
              </a:spcBef>
              <a:buClr>
                <a:srgbClr val="0000FF"/>
              </a:buClr>
            </a:pP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4777680" y="91763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Getting Decimal Answers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77680" y="1652616"/>
            <a:ext cx="3898776" cy="3863496"/>
          </a:xfrm>
          <a:prstGeom prst="roundRect">
            <a:avLst>
              <a:gd name="adj" fmla="val 4238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If you get answers like these:</a:t>
            </a: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Change them into decimals using this button:</a:t>
            </a: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 will need to remember to use this button for a number of calculations, look out for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91840" y="3375032"/>
            <a:ext cx="467992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AC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79712" y="3375032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92080" y="2099260"/>
            <a:ext cx="921356" cy="576064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372200" y="3212976"/>
            <a:ext cx="824808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S</a:t>
            </a:r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  <a:sym typeface="Wingdings" pitchFamily="2" charset="2"/>
              </a:rPr>
              <a:t></a:t>
            </a:r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D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00192" y="2099260"/>
            <a:ext cx="921356" cy="576064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308304" y="2099260"/>
            <a:ext cx="921356" cy="576064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5514756" y="1924016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21120" y="2222164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Franklin Gothic Medium" pitchFamily="34" charset="0"/>
              </a:rPr>
              <a:t>6</a:t>
            </a:r>
            <a:endParaRPr lang="en-GB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953192" y="2416788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449128" y="2143504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Franklin Gothic Medium" pitchFamily="34" charset="0"/>
              </a:rPr>
              <a:t>√2</a:t>
            </a:r>
            <a:endParaRPr lang="en-GB" sz="24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445956" y="2156520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r>
              <a:rPr lang="el-GR" sz="2400" dirty="0" smtClean="0">
                <a:solidFill>
                  <a:schemeClr val="tx1"/>
                </a:solidFill>
                <a:latin typeface="Franklin Gothic Medium" pitchFamily="34" charset="0"/>
              </a:rPr>
              <a:t>π</a:t>
            </a:r>
            <a:endParaRPr lang="en-GB" sz="24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221804" y="3772560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0.833..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251316" y="3778924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1.414..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244680" y="3778924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9.424..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7661740" y="4969492"/>
            <a:ext cx="538424" cy="503496"/>
          </a:xfrm>
          <a:prstGeom prst="star5">
            <a:avLst/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683780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B3A2C7"/>
          </a:solidFill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Finding Percentages  %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410110"/>
            <a:ext cx="3898776" cy="4314230"/>
          </a:xfrm>
          <a:prstGeom prst="roundRect">
            <a:avLst>
              <a:gd name="adj" fmla="val 3604"/>
            </a:avLst>
          </a:prstGeom>
          <a:noFill/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 can find a percentage of an amount using the % function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Find 14% of 50 by typing..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7030A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29% of 25?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69269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ED947A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Using Pi  </a:t>
            </a:r>
            <a:r>
              <a:rPr lang="el-GR" sz="2400" b="1" dirty="0" smtClean="0">
                <a:solidFill>
                  <a:schemeClr val="bg1"/>
                </a:solidFill>
              </a:rPr>
              <a:t>π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16016" y="1419026"/>
            <a:ext cx="3898776" cy="4314230"/>
          </a:xfrm>
          <a:prstGeom prst="roundRect">
            <a:avLst>
              <a:gd name="adj" fmla="val 398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 can use the </a:t>
            </a:r>
            <a:r>
              <a:rPr lang="el-GR" sz="2000" dirty="0" smtClean="0">
                <a:solidFill>
                  <a:schemeClr val="tx1"/>
                </a:solidFill>
              </a:rPr>
              <a:t>π</a:t>
            </a:r>
            <a:r>
              <a:rPr lang="en-GB" sz="2000" dirty="0" smtClean="0">
                <a:solidFill>
                  <a:schemeClr val="tx1"/>
                </a:solidFill>
              </a:rPr>
              <a:t> for work with circles (circumference &amp; area)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To calculate the circumference of a circle radius 4 type..</a:t>
            </a:r>
          </a:p>
          <a:p>
            <a:pPr marL="176213" indent="-176213">
              <a:lnSpc>
                <a:spcPct val="150000"/>
              </a:lnSpc>
              <a:buClr>
                <a:srgbClr val="FF0000"/>
              </a:buClr>
              <a:buFont typeface="Wingdings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176213" indent="-176213"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</a:rPr>
              <a:t>Q)</a:t>
            </a:r>
            <a:r>
              <a:rPr lang="en-US" sz="2000" dirty="0" smtClean="0">
                <a:solidFill>
                  <a:schemeClr val="tx1"/>
                </a:solidFill>
              </a:rPr>
              <a:t> What is the circumference of a  </a:t>
            </a:r>
          </a:p>
          <a:p>
            <a:pPr marL="176213" indent="-176213">
              <a:buClr>
                <a:srgbClr val="FF0000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circle with radius 5m?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15760" y="284402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80640" y="28440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X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27436" y="28440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5920" y="28440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186368" y="28440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4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20828" y="28440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(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63124" y="2844020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0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82090" y="3691826"/>
            <a:ext cx="2481034" cy="865638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2858556" y="4034028"/>
            <a:ext cx="1071736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7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998168" y="5277544"/>
            <a:ext cx="95085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29178" y="2210696"/>
            <a:ext cx="959274" cy="306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 = 2</a:t>
            </a:r>
            <a:r>
              <a:rPr lang="el-GR" b="1" dirty="0" smtClean="0"/>
              <a:t>π</a:t>
            </a:r>
            <a:r>
              <a:rPr lang="en-GB" b="1" dirty="0" smtClean="0"/>
              <a:t>r</a:t>
            </a:r>
            <a:endParaRPr lang="en-GB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5907848" y="3248304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Franklin Gothic Medium" pitchFamily="34" charset="0"/>
              </a:rPr>
              <a:t>SHIFT</a:t>
            </a:r>
            <a:endParaRPr lang="en-GB" sz="12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7928" y="324830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X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599976" y="324830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4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54484" y="3248304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555920" y="3259760"/>
            <a:ext cx="54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Franklin Gothic Medium" pitchFamily="34" charset="0"/>
              </a:rPr>
              <a:t>x10</a:t>
            </a:r>
            <a:r>
              <a:rPr lang="en-GB" sz="1600" b="1" i="1" baseline="30000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en-GB" sz="1600" b="1" i="1" baseline="30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524328" y="5624568"/>
            <a:ext cx="85969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5-Point Star 35"/>
          <p:cNvSpPr/>
          <p:nvPr/>
        </p:nvSpPr>
        <p:spPr>
          <a:xfrm>
            <a:off x="7979268" y="4105256"/>
            <a:ext cx="538424" cy="503496"/>
          </a:xfrm>
          <a:prstGeom prst="star5">
            <a:avLst/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59752" y="3564100"/>
            <a:ext cx="1494748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Franklin Gothic Medium" pitchFamily="34" charset="0"/>
              </a:rPr>
              <a:t>14%x50</a:t>
            </a:r>
            <a:endParaRPr lang="en-GB" sz="2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81306" y="2210696"/>
            <a:ext cx="959274" cy="306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 = </a:t>
            </a:r>
            <a:r>
              <a:rPr lang="el-GR" b="1" dirty="0" smtClean="0"/>
              <a:t>π</a:t>
            </a:r>
            <a:r>
              <a:rPr lang="en-GB" b="1" dirty="0" smtClean="0"/>
              <a:t>r</a:t>
            </a:r>
            <a:r>
              <a:rPr lang="en-GB" b="1" baseline="30000" dirty="0" smtClean="0"/>
              <a:t>2</a:t>
            </a:r>
            <a:endParaRPr lang="en-GB" b="1" baseline="30000" dirty="0"/>
          </a:p>
        </p:txBody>
      </p:sp>
      <p:sp>
        <p:nvSpPr>
          <p:cNvPr id="40" name="Rectangle 39"/>
          <p:cNvSpPr/>
          <p:nvPr/>
        </p:nvSpPr>
        <p:spPr>
          <a:xfrm>
            <a:off x="5457158" y="3965110"/>
            <a:ext cx="2481034" cy="865638"/>
          </a:xfrm>
          <a:prstGeom prst="rect">
            <a:avLst/>
          </a:prstGeom>
          <a:solidFill>
            <a:srgbClr val="5585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5997412" y="4336808"/>
            <a:ext cx="2145544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25.13274123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425752" y="3837384"/>
            <a:ext cx="1494748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r>
              <a:rPr lang="el-GR" sz="2000" dirty="0" smtClean="0">
                <a:solidFill>
                  <a:schemeClr val="tx1"/>
                </a:solidFill>
                <a:latin typeface="Franklin Gothic Medium" pitchFamily="34" charset="0"/>
              </a:rPr>
              <a:t>π</a:t>
            </a:r>
            <a:r>
              <a:rPr lang="en-GB" sz="2000" dirty="0" smtClean="0">
                <a:solidFill>
                  <a:schemeClr val="tx1"/>
                </a:solidFill>
                <a:latin typeface="Franklin Gothic Medium" pitchFamily="34" charset="0"/>
              </a:rPr>
              <a:t>x4</a:t>
            </a:r>
            <a:endParaRPr lang="en-GB" sz="2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7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48" name="TextBox 47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5536" y="700244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BIDMAS on the Calculator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1435224"/>
            <a:ext cx="3898776" cy="4289116"/>
          </a:xfrm>
          <a:prstGeom prst="roundRect">
            <a:avLst>
              <a:gd name="adj" fmla="val 4298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Type the following calculation into your calculator: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 this:</a:t>
            </a: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00FF"/>
              </a:buClr>
            </a:pPr>
            <a:r>
              <a:rPr lang="en-US" sz="2000" b="1" dirty="0" smtClean="0">
                <a:solidFill>
                  <a:srgbClr val="0033CC"/>
                </a:solidFill>
              </a:rPr>
              <a:t>Q)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Does your calculator know the  </a:t>
            </a:r>
          </a:p>
          <a:p>
            <a:pPr marL="176213" indent="-176213">
              <a:buClr>
                <a:srgbClr val="0000FF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rules of BIDMAS? </a:t>
            </a:r>
          </a:p>
          <a:p>
            <a:pPr marL="176213" indent="-176213">
              <a:buClr>
                <a:srgbClr val="0000FF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  Give another calculation to    </a:t>
            </a:r>
          </a:p>
          <a:p>
            <a:pPr marL="176213" indent="-176213">
              <a:buClr>
                <a:srgbClr val="0000FF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  prove this: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544668" y="229491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X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91464" y="229491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6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35508" y="229491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55956" y="229491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+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103244" y="2294912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43608" y="3068960"/>
            <a:ext cx="2543744" cy="1139112"/>
            <a:chOff x="1236168" y="3370008"/>
            <a:chExt cx="2543744" cy="1139112"/>
          </a:xfrm>
        </p:grpSpPr>
        <p:sp>
          <p:nvSpPr>
            <p:cNvPr id="22" name="Rectangle 21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17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5+2x6</a:t>
              </a:r>
              <a:endParaRPr lang="en-GB" sz="2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716016" y="69269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Using Brackets  ( 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16016" y="1419026"/>
            <a:ext cx="3898776" cy="4314230"/>
          </a:xfrm>
          <a:prstGeom prst="roundRect">
            <a:avLst>
              <a:gd name="adj" fmla="val 3982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Type the following calculation into your calculator:</a:t>
            </a: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 this:</a:t>
            </a: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008000"/>
              </a:buClr>
            </a:pPr>
            <a:r>
              <a:rPr lang="en-US" sz="2000" b="1" dirty="0" smtClean="0">
                <a:solidFill>
                  <a:srgbClr val="009900"/>
                </a:solidFill>
              </a:rPr>
              <a:t>Q)</a:t>
            </a:r>
            <a:r>
              <a:rPr lang="en-US" sz="2000" dirty="0" smtClean="0">
                <a:solidFill>
                  <a:schemeClr val="tx1"/>
                </a:solidFill>
              </a:rPr>
              <a:t> Using your calculator decide   </a:t>
            </a:r>
          </a:p>
          <a:p>
            <a:pPr marL="176213" indent="-176213">
              <a:buClr>
                <a:srgbClr val="008000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where you should put brackets </a:t>
            </a:r>
          </a:p>
          <a:p>
            <a:pPr marL="176213" indent="-176213">
              <a:buClr>
                <a:srgbClr val="008000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      to make this calculation work..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117092" y="4797152"/>
            <a:ext cx="95085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03244" y="5546728"/>
            <a:ext cx="197944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7512902" y="22898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X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960016" y="22898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6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724446" y="22898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5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171560" y="22898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+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618674" y="22898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65788" y="22898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)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277332" y="228988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(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484640" y="3068960"/>
            <a:ext cx="2543744" cy="1139112"/>
            <a:chOff x="1236168" y="3370008"/>
            <a:chExt cx="2543744" cy="1139112"/>
          </a:xfrm>
        </p:grpSpPr>
        <p:sp>
          <p:nvSpPr>
            <p:cNvPr id="41" name="Rectangle 40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42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(5+2)x6</a:t>
              </a:r>
              <a:endParaRPr lang="en-GB" sz="2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>
          <a:xfrm>
            <a:off x="5436096" y="5093568"/>
            <a:ext cx="2880320" cy="639688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Franklin Gothic Medium" pitchFamily="34" charset="0"/>
              </a:rPr>
              <a:t>10 ÷ 2 + 3 x 6 - 2 = 10 </a:t>
            </a:r>
            <a:endParaRPr lang="en-GB" sz="2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5" name="5-Point Star 44"/>
          <p:cNvSpPr/>
          <p:nvPr/>
        </p:nvSpPr>
        <p:spPr>
          <a:xfrm>
            <a:off x="454528" y="4939996"/>
            <a:ext cx="538424" cy="503496"/>
          </a:xfrm>
          <a:prstGeom prst="star5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683780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B3A2C7"/>
          </a:solidFill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Squared Numbers  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2</a:t>
            </a:r>
            <a:endParaRPr lang="en-US" sz="2400" b="1" baseline="300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419026"/>
            <a:ext cx="3898776" cy="4314230"/>
          </a:xfrm>
          <a:prstGeom prst="roundRect">
            <a:avLst>
              <a:gd name="adj" fmla="val 3604"/>
            </a:avLst>
          </a:prstGeom>
          <a:noFill/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 square of a number is the number multiplied by itself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Your calculator has a button for doing this quickly: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Find the square of 17 by typing..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5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r>
              <a:rPr lang="en-US" sz="2000" b="1" dirty="0" smtClean="0">
                <a:solidFill>
                  <a:srgbClr val="7030A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2.5</a:t>
            </a:r>
            <a:r>
              <a:rPr lang="en-US" sz="2000" baseline="30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chemeClr val="accent4"/>
              </a:buClr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176213" indent="-176213">
              <a:buClr>
                <a:schemeClr val="accent4"/>
              </a:buClr>
              <a:buFont typeface="Wingdings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692696"/>
            <a:ext cx="3898776" cy="609600"/>
          </a:xfrm>
          <a:prstGeom prst="roundRect">
            <a:avLst>
              <a:gd name="adj" fmla="val 21100"/>
            </a:avLst>
          </a:prstGeom>
          <a:solidFill>
            <a:srgbClr val="ED947A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Square Roots  √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16016" y="1419026"/>
            <a:ext cx="3898776" cy="4314230"/>
          </a:xfrm>
          <a:prstGeom prst="roundRect">
            <a:avLst>
              <a:gd name="adj" fmla="val 398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Your calculator also has a button for finding the square root of a number: 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Find the square root of 300 by typing..</a:t>
            </a:r>
          </a:p>
          <a:p>
            <a:pPr marL="176213" indent="-176213">
              <a:buClr>
                <a:srgbClr val="FF0000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Check that you get: 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</a:pPr>
            <a:r>
              <a:rPr lang="en-US" sz="2000" b="1" dirty="0" smtClean="0">
                <a:solidFill>
                  <a:srgbClr val="FF0000"/>
                </a:solidFill>
              </a:rPr>
              <a:t>Q) </a:t>
            </a:r>
            <a:r>
              <a:rPr lang="en-US" sz="2000" dirty="0" smtClean="0">
                <a:solidFill>
                  <a:schemeClr val="tx1"/>
                </a:solidFill>
              </a:rPr>
              <a:t>What is √56?</a:t>
            </a: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6213" indent="-176213">
              <a:buClr>
                <a:srgbClr val="FF0000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574388" y="5589240"/>
            <a:ext cx="185828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670088" y="33659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090536" y="33659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7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37824" y="3356992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92152" y="4147348"/>
            <a:ext cx="2543744" cy="1139112"/>
            <a:chOff x="1236168" y="3370008"/>
            <a:chExt cx="2543744" cy="1139112"/>
          </a:xfrm>
        </p:grpSpPr>
        <p:sp>
          <p:nvSpPr>
            <p:cNvPr id="46" name="Rectangle 45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289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17</a:t>
              </a:r>
              <a:r>
                <a:rPr lang="en-GB" sz="2000" baseline="30000" dirty="0" smtClean="0">
                  <a:solidFill>
                    <a:schemeClr val="tx1"/>
                  </a:solidFill>
                  <a:latin typeface="Franklin Gothic Medium" pitchFamily="34" charset="0"/>
                </a:rPr>
                <a:t>2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6648632" y="31590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3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077532" y="31590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0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527968" y="3159008"/>
            <a:ext cx="3564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0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627784" y="2474856"/>
            <a:ext cx="450000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b="1" baseline="30000" dirty="0" smtClean="0">
                <a:solidFill>
                  <a:schemeClr val="tx1"/>
                </a:solidFill>
                <a:latin typeface="Franklin Gothic Medium" pitchFamily="34" charset="0"/>
              </a:rPr>
              <a:t>2</a:t>
            </a:r>
            <a:endParaRPr lang="en-GB" sz="2000" b="1" baseline="300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117092" y="5589240"/>
            <a:ext cx="95085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087808" y="2204864"/>
            <a:ext cx="629192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√■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940152" y="3155716"/>
            <a:ext cx="629192" cy="34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Franklin Gothic Medium" pitchFamily="34" charset="0"/>
              </a:rPr>
              <a:t>√■</a:t>
            </a:r>
            <a:endParaRPr lang="en-GB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436096" y="3946072"/>
            <a:ext cx="2543744" cy="1139112"/>
            <a:chOff x="1236168" y="3370008"/>
            <a:chExt cx="2543744" cy="1139112"/>
          </a:xfrm>
        </p:grpSpPr>
        <p:sp>
          <p:nvSpPr>
            <p:cNvPr id="59" name="Rectangle 58"/>
            <p:cNvSpPr/>
            <p:nvPr/>
          </p:nvSpPr>
          <p:spPr>
            <a:xfrm>
              <a:off x="1267574" y="3499466"/>
              <a:ext cx="2481034" cy="865638"/>
            </a:xfrm>
            <a:prstGeom prst="rect">
              <a:avLst/>
            </a:prstGeom>
            <a:solidFill>
              <a:srgbClr val="558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634368" y="3869432"/>
              <a:ext cx="2145544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17.32050808</a:t>
              </a:r>
              <a:endParaRPr lang="en-GB" sz="2000" b="1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236168" y="3370008"/>
              <a:ext cx="1494748" cy="639688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b="1" dirty="0" smtClean="0">
                  <a:solidFill>
                    <a:schemeClr val="tx1"/>
                  </a:solidFill>
                  <a:latin typeface="Franklin Gothic Medium" pitchFamily="34" charset="0"/>
                </a:rPr>
                <a:t>√</a:t>
              </a:r>
              <a:r>
                <a:rPr lang="en-GB" sz="2000" dirty="0" smtClean="0">
                  <a:solidFill>
                    <a:schemeClr val="tx1"/>
                  </a:solidFill>
                  <a:latin typeface="Franklin Gothic Medium" pitchFamily="34" charset="0"/>
                </a:rPr>
                <a:t>300</a:t>
              </a:r>
              <a:endParaRPr lang="en-GB" sz="2000" baseline="30000" dirty="0">
                <a:solidFill>
                  <a:schemeClr val="tx1"/>
                </a:solidFill>
                <a:latin typeface="Franklin Gothic Medium" pitchFamily="34" charset="0"/>
              </a:endParaRPr>
            </a:p>
          </p:txBody>
        </p:sp>
      </p:grpSp>
      <p:cxnSp>
        <p:nvCxnSpPr>
          <p:cNvPr id="63" name="Straight Connector 62"/>
          <p:cNvCxnSpPr/>
          <p:nvPr/>
        </p:nvCxnSpPr>
        <p:spPr>
          <a:xfrm>
            <a:off x="5684773" y="4125919"/>
            <a:ext cx="47140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232946" y="3198690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381724" y="224353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5-Point Star 78"/>
          <p:cNvSpPr/>
          <p:nvPr/>
        </p:nvSpPr>
        <p:spPr>
          <a:xfrm>
            <a:off x="7979268" y="4105256"/>
            <a:ext cx="538424" cy="503496"/>
          </a:xfrm>
          <a:prstGeom prst="star5">
            <a:avLst/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610600" y="6551575"/>
            <a:ext cx="5334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1" name="Group 10"/>
          <p:cNvGrpSpPr/>
          <p:nvPr/>
        </p:nvGrpSpPr>
        <p:grpSpPr>
          <a:xfrm>
            <a:off x="8874125" y="19050"/>
            <a:ext cx="457200" cy="246221"/>
            <a:chOff x="6905625" y="643751"/>
            <a:chExt cx="457200" cy="246221"/>
          </a:xfrm>
        </p:grpSpPr>
        <p:sp>
          <p:nvSpPr>
            <p:cNvPr id="82" name="TextBox 81"/>
            <p:cNvSpPr txBox="1"/>
            <p:nvPr/>
          </p:nvSpPr>
          <p:spPr>
            <a:xfrm>
              <a:off x="6905625" y="643751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7F7F7F"/>
                  </a:solidFill>
                </a:rPr>
                <a:t>Z</a:t>
              </a:r>
              <a:endParaRPr lang="en-US" sz="1000" b="1" dirty="0">
                <a:solidFill>
                  <a:srgbClr val="7F7F7F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934200" y="685800"/>
              <a:ext cx="180000" cy="1800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1698</Words>
  <Application>Microsoft Office PowerPoint</Application>
  <PresentationFormat>On-screen Show (4:3)</PresentationFormat>
  <Paragraphs>748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(Headings)</vt:lpstr>
      <vt:lpstr>Franklin Gothic Medium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ZOE JENKINS</dc:creator>
  <cp:lastModifiedBy>Adrian Clarke</cp:lastModifiedBy>
  <cp:revision>77</cp:revision>
  <dcterms:created xsi:type="dcterms:W3CDTF">2009-07-06T18:47:26Z</dcterms:created>
  <dcterms:modified xsi:type="dcterms:W3CDTF">2016-03-05T17:30:42Z</dcterms:modified>
</cp:coreProperties>
</file>